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815" r:id="rId3"/>
    <p:sldId id="820" r:id="rId4"/>
    <p:sldId id="823" r:id="rId5"/>
    <p:sldId id="821" r:id="rId6"/>
    <p:sldId id="822" r:id="rId7"/>
    <p:sldId id="828" r:id="rId8"/>
    <p:sldId id="830" r:id="rId9"/>
  </p:sldIdLst>
  <p:sldSz cx="12192000" cy="6858000"/>
  <p:notesSz cx="6797675" cy="99250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194" autoAdjust="0"/>
  </p:normalViewPr>
  <p:slideViewPr>
    <p:cSldViewPr snapToGrid="0">
      <p:cViewPr varScale="1">
        <p:scale>
          <a:sx n="68" d="100"/>
          <a:sy n="68" d="100"/>
        </p:scale>
        <p:origin x="1262"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fld id="{D7B2719B-3F4B-4376-8498-D7D4DAA96CB4}" type="datetimeFigureOut">
              <a:rPr lang="de-AT" smtClean="0"/>
              <a:t>13.01.2023</a:t>
            </a:fld>
            <a:endParaRPr lang="de-AT"/>
          </a:p>
        </p:txBody>
      </p:sp>
      <p:sp>
        <p:nvSpPr>
          <p:cNvPr id="4" name="Folienbildplatzhalt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48F802C9-77F0-4D66-BFE9-6EE34ADB16B2}" type="slidenum">
              <a:rPr lang="de-AT" smtClean="0"/>
              <a:t>‹Nr.›</a:t>
            </a:fld>
            <a:endParaRPr lang="de-AT"/>
          </a:p>
        </p:txBody>
      </p:sp>
    </p:spTree>
    <p:extLst>
      <p:ext uri="{BB962C8B-B14F-4D97-AF65-F5344CB8AC3E}">
        <p14:creationId xmlns:p14="http://schemas.microsoft.com/office/powerpoint/2010/main" val="213049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48F802C9-77F0-4D66-BFE9-6EE34ADB16B2}" type="slidenum">
              <a:rPr lang="de-AT" smtClean="0"/>
              <a:t>1</a:t>
            </a:fld>
            <a:endParaRPr lang="de-AT"/>
          </a:p>
        </p:txBody>
      </p:sp>
    </p:spTree>
    <p:extLst>
      <p:ext uri="{BB962C8B-B14F-4D97-AF65-F5344CB8AC3E}">
        <p14:creationId xmlns:p14="http://schemas.microsoft.com/office/powerpoint/2010/main" val="320102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48F802C9-77F0-4D66-BFE9-6EE34ADB16B2}" type="slidenum">
              <a:rPr lang="de-AT" smtClean="0"/>
              <a:t>2</a:t>
            </a:fld>
            <a:endParaRPr lang="de-AT"/>
          </a:p>
        </p:txBody>
      </p:sp>
    </p:spTree>
    <p:extLst>
      <p:ext uri="{BB962C8B-B14F-4D97-AF65-F5344CB8AC3E}">
        <p14:creationId xmlns:p14="http://schemas.microsoft.com/office/powerpoint/2010/main" val="3296590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48F802C9-77F0-4D66-BFE9-6EE34ADB16B2}" type="slidenum">
              <a:rPr lang="de-AT" smtClean="0"/>
              <a:t>3</a:t>
            </a:fld>
            <a:endParaRPr lang="de-AT"/>
          </a:p>
        </p:txBody>
      </p:sp>
    </p:spTree>
    <p:extLst>
      <p:ext uri="{BB962C8B-B14F-4D97-AF65-F5344CB8AC3E}">
        <p14:creationId xmlns:p14="http://schemas.microsoft.com/office/powerpoint/2010/main" val="1019702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endParaRPr lang="de-AT" sz="10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48F802C9-77F0-4D66-BFE9-6EE34ADB16B2}" type="slidenum">
              <a:rPr lang="de-AT" smtClean="0"/>
              <a:t>5</a:t>
            </a:fld>
            <a:endParaRPr lang="de-AT"/>
          </a:p>
        </p:txBody>
      </p:sp>
    </p:spTree>
    <p:extLst>
      <p:ext uri="{BB962C8B-B14F-4D97-AF65-F5344CB8AC3E}">
        <p14:creationId xmlns:p14="http://schemas.microsoft.com/office/powerpoint/2010/main" val="1303414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48F802C9-77F0-4D66-BFE9-6EE34ADB16B2}" type="slidenum">
              <a:rPr lang="de-AT" smtClean="0"/>
              <a:t>6</a:t>
            </a:fld>
            <a:endParaRPr lang="de-AT"/>
          </a:p>
        </p:txBody>
      </p:sp>
    </p:spTree>
    <p:extLst>
      <p:ext uri="{BB962C8B-B14F-4D97-AF65-F5344CB8AC3E}">
        <p14:creationId xmlns:p14="http://schemas.microsoft.com/office/powerpoint/2010/main" val="2037546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48F802C9-77F0-4D66-BFE9-6EE34ADB16B2}" type="slidenum">
              <a:rPr lang="de-AT" smtClean="0"/>
              <a:t>7</a:t>
            </a:fld>
            <a:endParaRPr lang="de-AT"/>
          </a:p>
        </p:txBody>
      </p:sp>
    </p:spTree>
    <p:extLst>
      <p:ext uri="{BB962C8B-B14F-4D97-AF65-F5344CB8AC3E}">
        <p14:creationId xmlns:p14="http://schemas.microsoft.com/office/powerpoint/2010/main" val="2041281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D946A-B7A2-4D89-9974-581A40F12CB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082DC278-B134-49E0-B057-8E4619D043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28EB1F38-E3FF-400A-BC59-4058062CBBBF}"/>
              </a:ext>
            </a:extLst>
          </p:cNvPr>
          <p:cNvSpPr>
            <a:spLocks noGrp="1"/>
          </p:cNvSpPr>
          <p:nvPr>
            <p:ph type="dt" sz="half" idx="10"/>
          </p:nvPr>
        </p:nvSpPr>
        <p:spPr/>
        <p:txBody>
          <a:bodyPr/>
          <a:lstStyle/>
          <a:p>
            <a:fld id="{2920CCD3-6796-4A3D-A559-996DE486F5B0}" type="datetime1">
              <a:rPr lang="de-AT" smtClean="0"/>
              <a:t>13.01.2023</a:t>
            </a:fld>
            <a:endParaRPr lang="de-AT"/>
          </a:p>
        </p:txBody>
      </p:sp>
      <p:sp>
        <p:nvSpPr>
          <p:cNvPr id="5" name="Fußzeilenplatzhalter 4">
            <a:extLst>
              <a:ext uri="{FF2B5EF4-FFF2-40B4-BE49-F238E27FC236}">
                <a16:creationId xmlns:a16="http://schemas.microsoft.com/office/drawing/2014/main" id="{522C1721-2F97-4C34-8AFD-FC9DA2C6F496}"/>
              </a:ext>
            </a:extLst>
          </p:cNvPr>
          <p:cNvSpPr>
            <a:spLocks noGrp="1"/>
          </p:cNvSpPr>
          <p:nvPr>
            <p:ph type="ftr" sz="quarter" idx="11"/>
          </p:nvPr>
        </p:nvSpPr>
        <p:spPr/>
        <p:txBody>
          <a:bodyPr/>
          <a:lstStyle/>
          <a:p>
            <a:r>
              <a:rPr lang="de-AT"/>
              <a:t>©Better linked/Corinna Häsele</a:t>
            </a:r>
          </a:p>
        </p:txBody>
      </p:sp>
      <p:sp>
        <p:nvSpPr>
          <p:cNvPr id="6" name="Foliennummernplatzhalter 5">
            <a:extLst>
              <a:ext uri="{FF2B5EF4-FFF2-40B4-BE49-F238E27FC236}">
                <a16:creationId xmlns:a16="http://schemas.microsoft.com/office/drawing/2014/main" id="{25D834CB-8867-4D26-B724-F17EF80AE60C}"/>
              </a:ext>
            </a:extLst>
          </p:cNvPr>
          <p:cNvSpPr>
            <a:spLocks noGrp="1"/>
          </p:cNvSpPr>
          <p:nvPr>
            <p:ph type="sldNum" sz="quarter" idx="12"/>
          </p:nvPr>
        </p:nvSpPr>
        <p:spPr/>
        <p:txBody>
          <a:bodyPr/>
          <a:lstStyle/>
          <a:p>
            <a:fld id="{08E348F0-1BAD-4A47-BAEB-66CDABDD3426}" type="slidenum">
              <a:rPr lang="de-AT" smtClean="0"/>
              <a:t>‹Nr.›</a:t>
            </a:fld>
            <a:endParaRPr lang="de-AT"/>
          </a:p>
        </p:txBody>
      </p:sp>
      <p:pic>
        <p:nvPicPr>
          <p:cNvPr id="7" name="Grafik 6">
            <a:extLst>
              <a:ext uri="{FF2B5EF4-FFF2-40B4-BE49-F238E27FC236}">
                <a16:creationId xmlns:a16="http://schemas.microsoft.com/office/drawing/2014/main" id="{D66A567C-3A0F-4689-869E-59113626AFC1}"/>
              </a:ext>
            </a:extLst>
          </p:cNvPr>
          <p:cNvPicPr>
            <a:picLocks noChangeAspect="1"/>
          </p:cNvPicPr>
          <p:nvPr userDrawn="1"/>
        </p:nvPicPr>
        <p:blipFill>
          <a:blip r:embed="rId2"/>
          <a:stretch>
            <a:fillRect/>
          </a:stretch>
        </p:blipFill>
        <p:spPr>
          <a:xfrm>
            <a:off x="10637629" y="49645"/>
            <a:ext cx="1432341" cy="1450025"/>
          </a:xfrm>
          <a:prstGeom prst="rect">
            <a:avLst/>
          </a:prstGeom>
        </p:spPr>
      </p:pic>
      <p:pic>
        <p:nvPicPr>
          <p:cNvPr id="8" name="Grafik 7">
            <a:extLst>
              <a:ext uri="{FF2B5EF4-FFF2-40B4-BE49-F238E27FC236}">
                <a16:creationId xmlns:a16="http://schemas.microsoft.com/office/drawing/2014/main" id="{08A79826-591F-4405-9463-F1C49C1E2A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15150"/>
            <a:ext cx="12192000" cy="5042850"/>
          </a:xfrm>
          <a:prstGeom prst="rect">
            <a:avLst/>
          </a:prstGeom>
        </p:spPr>
      </p:pic>
    </p:spTree>
    <p:extLst>
      <p:ext uri="{BB962C8B-B14F-4D97-AF65-F5344CB8AC3E}">
        <p14:creationId xmlns:p14="http://schemas.microsoft.com/office/powerpoint/2010/main" val="2959717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28E9D7-84C9-43F4-B5C6-FF3A8A55D5E1}"/>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AB047B8A-03DD-429E-AF88-B6F9373F80D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0F8A7D9-3EBF-44AE-BE0C-6B448BC018C4}"/>
              </a:ext>
            </a:extLst>
          </p:cNvPr>
          <p:cNvSpPr>
            <a:spLocks noGrp="1"/>
          </p:cNvSpPr>
          <p:nvPr>
            <p:ph type="dt" sz="half" idx="10"/>
          </p:nvPr>
        </p:nvSpPr>
        <p:spPr/>
        <p:txBody>
          <a:bodyPr/>
          <a:lstStyle/>
          <a:p>
            <a:fld id="{2A7C1F81-A16C-473D-B8AC-B0C197F02938}" type="datetime1">
              <a:rPr lang="de-AT" smtClean="0"/>
              <a:t>13.01.2023</a:t>
            </a:fld>
            <a:endParaRPr lang="de-AT"/>
          </a:p>
        </p:txBody>
      </p:sp>
      <p:sp>
        <p:nvSpPr>
          <p:cNvPr id="5" name="Fußzeilenplatzhalter 4">
            <a:extLst>
              <a:ext uri="{FF2B5EF4-FFF2-40B4-BE49-F238E27FC236}">
                <a16:creationId xmlns:a16="http://schemas.microsoft.com/office/drawing/2014/main" id="{DBDA7631-437C-4420-9885-8477550CC658}"/>
              </a:ext>
            </a:extLst>
          </p:cNvPr>
          <p:cNvSpPr>
            <a:spLocks noGrp="1"/>
          </p:cNvSpPr>
          <p:nvPr>
            <p:ph type="ftr" sz="quarter" idx="11"/>
          </p:nvPr>
        </p:nvSpPr>
        <p:spPr/>
        <p:txBody>
          <a:bodyPr/>
          <a:lstStyle/>
          <a:p>
            <a:r>
              <a:rPr lang="de-AT"/>
              <a:t>©Better linked/Corinna Häsele</a:t>
            </a:r>
          </a:p>
        </p:txBody>
      </p:sp>
      <p:sp>
        <p:nvSpPr>
          <p:cNvPr id="6" name="Foliennummernplatzhalter 5">
            <a:extLst>
              <a:ext uri="{FF2B5EF4-FFF2-40B4-BE49-F238E27FC236}">
                <a16:creationId xmlns:a16="http://schemas.microsoft.com/office/drawing/2014/main" id="{D5153C4F-7F4E-4B67-AF5B-42B5A1943A08}"/>
              </a:ext>
            </a:extLst>
          </p:cNvPr>
          <p:cNvSpPr>
            <a:spLocks noGrp="1"/>
          </p:cNvSpPr>
          <p:nvPr>
            <p:ph type="sldNum" sz="quarter" idx="12"/>
          </p:nvPr>
        </p:nvSpPr>
        <p:spPr/>
        <p:txBody>
          <a:bodyPr/>
          <a:lstStyle/>
          <a:p>
            <a:fld id="{08E348F0-1BAD-4A47-BAEB-66CDABDD3426}" type="slidenum">
              <a:rPr lang="de-AT" smtClean="0"/>
              <a:t>‹Nr.›</a:t>
            </a:fld>
            <a:endParaRPr lang="de-AT"/>
          </a:p>
        </p:txBody>
      </p:sp>
    </p:spTree>
    <p:extLst>
      <p:ext uri="{BB962C8B-B14F-4D97-AF65-F5344CB8AC3E}">
        <p14:creationId xmlns:p14="http://schemas.microsoft.com/office/powerpoint/2010/main" val="34520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AA88FB8-FF67-43A2-BEED-5314B0197B93}"/>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B1AF635F-1F48-445A-89EC-82EFC0ACF6F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03AE31F-4F4A-409A-9B66-04CF8AFAB1FB}"/>
              </a:ext>
            </a:extLst>
          </p:cNvPr>
          <p:cNvSpPr>
            <a:spLocks noGrp="1"/>
          </p:cNvSpPr>
          <p:nvPr>
            <p:ph type="dt" sz="half" idx="10"/>
          </p:nvPr>
        </p:nvSpPr>
        <p:spPr/>
        <p:txBody>
          <a:bodyPr/>
          <a:lstStyle/>
          <a:p>
            <a:fld id="{4B018AA2-64DC-4EB9-8411-158ADB2F19B8}" type="datetime1">
              <a:rPr lang="de-AT" smtClean="0"/>
              <a:t>13.01.2023</a:t>
            </a:fld>
            <a:endParaRPr lang="de-AT"/>
          </a:p>
        </p:txBody>
      </p:sp>
      <p:sp>
        <p:nvSpPr>
          <p:cNvPr id="5" name="Fußzeilenplatzhalter 4">
            <a:extLst>
              <a:ext uri="{FF2B5EF4-FFF2-40B4-BE49-F238E27FC236}">
                <a16:creationId xmlns:a16="http://schemas.microsoft.com/office/drawing/2014/main" id="{22691874-3103-4E59-89D7-A32DF7DF63AF}"/>
              </a:ext>
            </a:extLst>
          </p:cNvPr>
          <p:cNvSpPr>
            <a:spLocks noGrp="1"/>
          </p:cNvSpPr>
          <p:nvPr>
            <p:ph type="ftr" sz="quarter" idx="11"/>
          </p:nvPr>
        </p:nvSpPr>
        <p:spPr/>
        <p:txBody>
          <a:bodyPr/>
          <a:lstStyle/>
          <a:p>
            <a:r>
              <a:rPr lang="de-AT"/>
              <a:t>©Better linked/Corinna Häsele</a:t>
            </a:r>
          </a:p>
        </p:txBody>
      </p:sp>
      <p:sp>
        <p:nvSpPr>
          <p:cNvPr id="6" name="Foliennummernplatzhalter 5">
            <a:extLst>
              <a:ext uri="{FF2B5EF4-FFF2-40B4-BE49-F238E27FC236}">
                <a16:creationId xmlns:a16="http://schemas.microsoft.com/office/drawing/2014/main" id="{85AAFDEC-7617-4E07-8633-8F894C0BE0E1}"/>
              </a:ext>
            </a:extLst>
          </p:cNvPr>
          <p:cNvSpPr>
            <a:spLocks noGrp="1"/>
          </p:cNvSpPr>
          <p:nvPr>
            <p:ph type="sldNum" sz="quarter" idx="12"/>
          </p:nvPr>
        </p:nvSpPr>
        <p:spPr/>
        <p:txBody>
          <a:bodyPr/>
          <a:lstStyle/>
          <a:p>
            <a:fld id="{08E348F0-1BAD-4A47-BAEB-66CDABDD3426}" type="slidenum">
              <a:rPr lang="de-AT" smtClean="0"/>
              <a:t>‹Nr.›</a:t>
            </a:fld>
            <a:endParaRPr lang="de-AT"/>
          </a:p>
        </p:txBody>
      </p:sp>
    </p:spTree>
    <p:extLst>
      <p:ext uri="{BB962C8B-B14F-4D97-AF65-F5344CB8AC3E}">
        <p14:creationId xmlns:p14="http://schemas.microsoft.com/office/powerpoint/2010/main" val="15830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D5F34-EC0B-47AD-B0A3-E1C7D4F6DC0F}"/>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923DAF40-9969-4B50-A60E-6C102635255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58D410E-5673-429F-A511-63E3BB9B8B62}"/>
              </a:ext>
            </a:extLst>
          </p:cNvPr>
          <p:cNvSpPr>
            <a:spLocks noGrp="1"/>
          </p:cNvSpPr>
          <p:nvPr>
            <p:ph type="dt" sz="half" idx="10"/>
          </p:nvPr>
        </p:nvSpPr>
        <p:spPr/>
        <p:txBody>
          <a:bodyPr/>
          <a:lstStyle/>
          <a:p>
            <a:fld id="{39CFDCCC-30DC-4914-BCF2-1DD396F740D2}" type="datetime1">
              <a:rPr lang="de-AT" smtClean="0"/>
              <a:t>13.01.2023</a:t>
            </a:fld>
            <a:endParaRPr lang="de-AT"/>
          </a:p>
        </p:txBody>
      </p:sp>
      <p:sp>
        <p:nvSpPr>
          <p:cNvPr id="5" name="Fußzeilenplatzhalter 4">
            <a:extLst>
              <a:ext uri="{FF2B5EF4-FFF2-40B4-BE49-F238E27FC236}">
                <a16:creationId xmlns:a16="http://schemas.microsoft.com/office/drawing/2014/main" id="{9F263193-FA84-42EC-A515-0DC630AB3770}"/>
              </a:ext>
            </a:extLst>
          </p:cNvPr>
          <p:cNvSpPr>
            <a:spLocks noGrp="1"/>
          </p:cNvSpPr>
          <p:nvPr>
            <p:ph type="ftr" sz="quarter" idx="11"/>
          </p:nvPr>
        </p:nvSpPr>
        <p:spPr/>
        <p:txBody>
          <a:bodyPr/>
          <a:lstStyle/>
          <a:p>
            <a:r>
              <a:rPr lang="de-AT"/>
              <a:t>©Better linked/Corinna Häsele</a:t>
            </a:r>
          </a:p>
        </p:txBody>
      </p:sp>
      <p:sp>
        <p:nvSpPr>
          <p:cNvPr id="6" name="Foliennummernplatzhalter 5">
            <a:extLst>
              <a:ext uri="{FF2B5EF4-FFF2-40B4-BE49-F238E27FC236}">
                <a16:creationId xmlns:a16="http://schemas.microsoft.com/office/drawing/2014/main" id="{0EC057C7-3DBD-467D-962A-CE130C55CF00}"/>
              </a:ext>
            </a:extLst>
          </p:cNvPr>
          <p:cNvSpPr>
            <a:spLocks noGrp="1"/>
          </p:cNvSpPr>
          <p:nvPr>
            <p:ph type="sldNum" sz="quarter" idx="12"/>
          </p:nvPr>
        </p:nvSpPr>
        <p:spPr/>
        <p:txBody>
          <a:bodyPr/>
          <a:lstStyle/>
          <a:p>
            <a:fld id="{08E348F0-1BAD-4A47-BAEB-66CDABDD3426}" type="slidenum">
              <a:rPr lang="de-AT" smtClean="0"/>
              <a:t>‹Nr.›</a:t>
            </a:fld>
            <a:endParaRPr lang="de-AT"/>
          </a:p>
        </p:txBody>
      </p:sp>
      <p:pic>
        <p:nvPicPr>
          <p:cNvPr id="7" name="Grafik 6">
            <a:extLst>
              <a:ext uri="{FF2B5EF4-FFF2-40B4-BE49-F238E27FC236}">
                <a16:creationId xmlns:a16="http://schemas.microsoft.com/office/drawing/2014/main" id="{024E3B3C-FE63-44B6-BB72-112E3DB674E2}"/>
              </a:ext>
            </a:extLst>
          </p:cNvPr>
          <p:cNvPicPr>
            <a:picLocks noChangeAspect="1"/>
          </p:cNvPicPr>
          <p:nvPr userDrawn="1"/>
        </p:nvPicPr>
        <p:blipFill>
          <a:blip r:embed="rId2"/>
          <a:stretch>
            <a:fillRect/>
          </a:stretch>
        </p:blipFill>
        <p:spPr>
          <a:xfrm>
            <a:off x="10637629" y="49645"/>
            <a:ext cx="1432341" cy="1450025"/>
          </a:xfrm>
          <a:prstGeom prst="rect">
            <a:avLst/>
          </a:prstGeom>
        </p:spPr>
      </p:pic>
      <p:pic>
        <p:nvPicPr>
          <p:cNvPr id="8" name="Grafik 7">
            <a:extLst>
              <a:ext uri="{FF2B5EF4-FFF2-40B4-BE49-F238E27FC236}">
                <a16:creationId xmlns:a16="http://schemas.microsoft.com/office/drawing/2014/main" id="{D7F7A9FE-E541-4FA2-BE15-981FB41C65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15150"/>
            <a:ext cx="12192000" cy="5042850"/>
          </a:xfrm>
          <a:prstGeom prst="rect">
            <a:avLst/>
          </a:prstGeom>
        </p:spPr>
      </p:pic>
    </p:spTree>
    <p:extLst>
      <p:ext uri="{BB962C8B-B14F-4D97-AF65-F5344CB8AC3E}">
        <p14:creationId xmlns:p14="http://schemas.microsoft.com/office/powerpoint/2010/main" val="334356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805029-AA2B-4FDC-A18B-185357BAF4E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1CC28E1D-C8C3-49D9-935B-A99778116F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7504146-E3AC-4526-AAE7-12C734DDDAF4}"/>
              </a:ext>
            </a:extLst>
          </p:cNvPr>
          <p:cNvSpPr>
            <a:spLocks noGrp="1"/>
          </p:cNvSpPr>
          <p:nvPr>
            <p:ph type="dt" sz="half" idx="10"/>
          </p:nvPr>
        </p:nvSpPr>
        <p:spPr/>
        <p:txBody>
          <a:bodyPr/>
          <a:lstStyle/>
          <a:p>
            <a:fld id="{EF5DF1EF-182D-45D7-83B0-1231F4331F1F}" type="datetime1">
              <a:rPr lang="de-AT" smtClean="0"/>
              <a:t>13.01.2023</a:t>
            </a:fld>
            <a:endParaRPr lang="de-AT"/>
          </a:p>
        </p:txBody>
      </p:sp>
      <p:sp>
        <p:nvSpPr>
          <p:cNvPr id="5" name="Fußzeilenplatzhalter 4">
            <a:extLst>
              <a:ext uri="{FF2B5EF4-FFF2-40B4-BE49-F238E27FC236}">
                <a16:creationId xmlns:a16="http://schemas.microsoft.com/office/drawing/2014/main" id="{6EFE4AE9-C790-45DC-B022-70DEFF8DF352}"/>
              </a:ext>
            </a:extLst>
          </p:cNvPr>
          <p:cNvSpPr>
            <a:spLocks noGrp="1"/>
          </p:cNvSpPr>
          <p:nvPr>
            <p:ph type="ftr" sz="quarter" idx="11"/>
          </p:nvPr>
        </p:nvSpPr>
        <p:spPr/>
        <p:txBody>
          <a:bodyPr/>
          <a:lstStyle/>
          <a:p>
            <a:r>
              <a:rPr lang="de-AT"/>
              <a:t>©Better linked/Corinna Häsele</a:t>
            </a:r>
          </a:p>
        </p:txBody>
      </p:sp>
      <p:sp>
        <p:nvSpPr>
          <p:cNvPr id="6" name="Foliennummernplatzhalter 5">
            <a:extLst>
              <a:ext uri="{FF2B5EF4-FFF2-40B4-BE49-F238E27FC236}">
                <a16:creationId xmlns:a16="http://schemas.microsoft.com/office/drawing/2014/main" id="{301467F4-6323-4B48-8D94-30B73CEF067A}"/>
              </a:ext>
            </a:extLst>
          </p:cNvPr>
          <p:cNvSpPr>
            <a:spLocks noGrp="1"/>
          </p:cNvSpPr>
          <p:nvPr>
            <p:ph type="sldNum" sz="quarter" idx="12"/>
          </p:nvPr>
        </p:nvSpPr>
        <p:spPr/>
        <p:txBody>
          <a:bodyPr/>
          <a:lstStyle/>
          <a:p>
            <a:fld id="{08E348F0-1BAD-4A47-BAEB-66CDABDD3426}" type="slidenum">
              <a:rPr lang="de-AT" smtClean="0"/>
              <a:t>‹Nr.›</a:t>
            </a:fld>
            <a:endParaRPr lang="de-AT"/>
          </a:p>
        </p:txBody>
      </p:sp>
    </p:spTree>
    <p:extLst>
      <p:ext uri="{BB962C8B-B14F-4D97-AF65-F5344CB8AC3E}">
        <p14:creationId xmlns:p14="http://schemas.microsoft.com/office/powerpoint/2010/main" val="296833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33058F-BCD4-4077-8E24-7AE9BAC4BD8B}"/>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35596BF4-FAC4-4F04-9AA1-3A9A1A6D797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2786151C-A7C6-4E11-BBCF-51F44ABB11A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FEFDEDC8-94FD-467A-9F46-17AB427018FC}"/>
              </a:ext>
            </a:extLst>
          </p:cNvPr>
          <p:cNvSpPr>
            <a:spLocks noGrp="1"/>
          </p:cNvSpPr>
          <p:nvPr>
            <p:ph type="dt" sz="half" idx="10"/>
          </p:nvPr>
        </p:nvSpPr>
        <p:spPr/>
        <p:txBody>
          <a:bodyPr/>
          <a:lstStyle/>
          <a:p>
            <a:fld id="{0AC6B0BD-1349-4FC5-827C-D299130FA71F}" type="datetime1">
              <a:rPr lang="de-AT" smtClean="0"/>
              <a:t>13.01.2023</a:t>
            </a:fld>
            <a:endParaRPr lang="de-AT"/>
          </a:p>
        </p:txBody>
      </p:sp>
      <p:sp>
        <p:nvSpPr>
          <p:cNvPr id="6" name="Fußzeilenplatzhalter 5">
            <a:extLst>
              <a:ext uri="{FF2B5EF4-FFF2-40B4-BE49-F238E27FC236}">
                <a16:creationId xmlns:a16="http://schemas.microsoft.com/office/drawing/2014/main" id="{E09E6430-D2AC-4D41-911C-C3DC3E227D3D}"/>
              </a:ext>
            </a:extLst>
          </p:cNvPr>
          <p:cNvSpPr>
            <a:spLocks noGrp="1"/>
          </p:cNvSpPr>
          <p:nvPr>
            <p:ph type="ftr" sz="quarter" idx="11"/>
          </p:nvPr>
        </p:nvSpPr>
        <p:spPr/>
        <p:txBody>
          <a:bodyPr/>
          <a:lstStyle/>
          <a:p>
            <a:r>
              <a:rPr lang="de-AT"/>
              <a:t>©Better linked/Corinna Häsele</a:t>
            </a:r>
          </a:p>
        </p:txBody>
      </p:sp>
      <p:sp>
        <p:nvSpPr>
          <p:cNvPr id="7" name="Foliennummernplatzhalter 6">
            <a:extLst>
              <a:ext uri="{FF2B5EF4-FFF2-40B4-BE49-F238E27FC236}">
                <a16:creationId xmlns:a16="http://schemas.microsoft.com/office/drawing/2014/main" id="{FCD9A4FB-BA2D-49DA-A650-450B3F0693DE}"/>
              </a:ext>
            </a:extLst>
          </p:cNvPr>
          <p:cNvSpPr>
            <a:spLocks noGrp="1"/>
          </p:cNvSpPr>
          <p:nvPr>
            <p:ph type="sldNum" sz="quarter" idx="12"/>
          </p:nvPr>
        </p:nvSpPr>
        <p:spPr/>
        <p:txBody>
          <a:bodyPr/>
          <a:lstStyle/>
          <a:p>
            <a:fld id="{08E348F0-1BAD-4A47-BAEB-66CDABDD3426}" type="slidenum">
              <a:rPr lang="de-AT" smtClean="0"/>
              <a:t>‹Nr.›</a:t>
            </a:fld>
            <a:endParaRPr lang="de-AT"/>
          </a:p>
        </p:txBody>
      </p:sp>
    </p:spTree>
    <p:extLst>
      <p:ext uri="{BB962C8B-B14F-4D97-AF65-F5344CB8AC3E}">
        <p14:creationId xmlns:p14="http://schemas.microsoft.com/office/powerpoint/2010/main" val="79553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BFCBD2-899B-49AD-A07A-A62C58FF233B}"/>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849903F2-B6CD-4F4F-B527-694A74A944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CA18BAF-27A1-4B4B-B77D-D616ECFF409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ABB5472C-C75F-42CD-A252-8DCA57663B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8B5FB69-3C4F-455A-BA91-715982F18DE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05EC4459-66FA-443F-B894-1132E56C4D43}"/>
              </a:ext>
            </a:extLst>
          </p:cNvPr>
          <p:cNvSpPr>
            <a:spLocks noGrp="1"/>
          </p:cNvSpPr>
          <p:nvPr>
            <p:ph type="dt" sz="half" idx="10"/>
          </p:nvPr>
        </p:nvSpPr>
        <p:spPr/>
        <p:txBody>
          <a:bodyPr/>
          <a:lstStyle/>
          <a:p>
            <a:fld id="{9EC99E6C-5A30-4A5C-AF9E-E5309663B47D}" type="datetime1">
              <a:rPr lang="de-AT" smtClean="0"/>
              <a:t>13.01.2023</a:t>
            </a:fld>
            <a:endParaRPr lang="de-AT"/>
          </a:p>
        </p:txBody>
      </p:sp>
      <p:sp>
        <p:nvSpPr>
          <p:cNvPr id="8" name="Fußzeilenplatzhalter 7">
            <a:extLst>
              <a:ext uri="{FF2B5EF4-FFF2-40B4-BE49-F238E27FC236}">
                <a16:creationId xmlns:a16="http://schemas.microsoft.com/office/drawing/2014/main" id="{8138A74E-6351-42EE-B555-60F787571A92}"/>
              </a:ext>
            </a:extLst>
          </p:cNvPr>
          <p:cNvSpPr>
            <a:spLocks noGrp="1"/>
          </p:cNvSpPr>
          <p:nvPr>
            <p:ph type="ftr" sz="quarter" idx="11"/>
          </p:nvPr>
        </p:nvSpPr>
        <p:spPr/>
        <p:txBody>
          <a:bodyPr/>
          <a:lstStyle/>
          <a:p>
            <a:r>
              <a:rPr lang="de-AT"/>
              <a:t>©Better linked/Corinna Häsele</a:t>
            </a:r>
          </a:p>
        </p:txBody>
      </p:sp>
      <p:sp>
        <p:nvSpPr>
          <p:cNvPr id="9" name="Foliennummernplatzhalter 8">
            <a:extLst>
              <a:ext uri="{FF2B5EF4-FFF2-40B4-BE49-F238E27FC236}">
                <a16:creationId xmlns:a16="http://schemas.microsoft.com/office/drawing/2014/main" id="{F5CBBAB6-12F3-4AF9-8C5E-583422B83531}"/>
              </a:ext>
            </a:extLst>
          </p:cNvPr>
          <p:cNvSpPr>
            <a:spLocks noGrp="1"/>
          </p:cNvSpPr>
          <p:nvPr>
            <p:ph type="sldNum" sz="quarter" idx="12"/>
          </p:nvPr>
        </p:nvSpPr>
        <p:spPr/>
        <p:txBody>
          <a:bodyPr/>
          <a:lstStyle/>
          <a:p>
            <a:fld id="{08E348F0-1BAD-4A47-BAEB-66CDABDD3426}" type="slidenum">
              <a:rPr lang="de-AT" smtClean="0"/>
              <a:t>‹Nr.›</a:t>
            </a:fld>
            <a:endParaRPr lang="de-AT"/>
          </a:p>
        </p:txBody>
      </p:sp>
    </p:spTree>
    <p:extLst>
      <p:ext uri="{BB962C8B-B14F-4D97-AF65-F5344CB8AC3E}">
        <p14:creationId xmlns:p14="http://schemas.microsoft.com/office/powerpoint/2010/main" val="351259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9EE0A-DF62-41B3-84ED-F3EC71BE2ACC}"/>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F4DEFD8F-E7F6-44CE-A400-A74607FB6C93}"/>
              </a:ext>
            </a:extLst>
          </p:cNvPr>
          <p:cNvSpPr>
            <a:spLocks noGrp="1"/>
          </p:cNvSpPr>
          <p:nvPr>
            <p:ph type="dt" sz="half" idx="10"/>
          </p:nvPr>
        </p:nvSpPr>
        <p:spPr/>
        <p:txBody>
          <a:bodyPr/>
          <a:lstStyle/>
          <a:p>
            <a:fld id="{D1E80714-72CC-4560-94C4-0E86647081C7}" type="datetime1">
              <a:rPr lang="de-AT" smtClean="0"/>
              <a:t>13.01.2023</a:t>
            </a:fld>
            <a:endParaRPr lang="de-AT"/>
          </a:p>
        </p:txBody>
      </p:sp>
      <p:sp>
        <p:nvSpPr>
          <p:cNvPr id="4" name="Fußzeilenplatzhalter 3">
            <a:extLst>
              <a:ext uri="{FF2B5EF4-FFF2-40B4-BE49-F238E27FC236}">
                <a16:creationId xmlns:a16="http://schemas.microsoft.com/office/drawing/2014/main" id="{0AF2E14E-5DAF-43FD-A27D-C44B70088CCE}"/>
              </a:ext>
            </a:extLst>
          </p:cNvPr>
          <p:cNvSpPr>
            <a:spLocks noGrp="1"/>
          </p:cNvSpPr>
          <p:nvPr>
            <p:ph type="ftr" sz="quarter" idx="11"/>
          </p:nvPr>
        </p:nvSpPr>
        <p:spPr/>
        <p:txBody>
          <a:bodyPr/>
          <a:lstStyle/>
          <a:p>
            <a:r>
              <a:rPr lang="de-AT"/>
              <a:t>©Better linked/Corinna Häsele</a:t>
            </a:r>
          </a:p>
        </p:txBody>
      </p:sp>
      <p:sp>
        <p:nvSpPr>
          <p:cNvPr id="5" name="Foliennummernplatzhalter 4">
            <a:extLst>
              <a:ext uri="{FF2B5EF4-FFF2-40B4-BE49-F238E27FC236}">
                <a16:creationId xmlns:a16="http://schemas.microsoft.com/office/drawing/2014/main" id="{273E8C59-238D-422F-B5E3-F6B9C72870C9}"/>
              </a:ext>
            </a:extLst>
          </p:cNvPr>
          <p:cNvSpPr>
            <a:spLocks noGrp="1"/>
          </p:cNvSpPr>
          <p:nvPr>
            <p:ph type="sldNum" sz="quarter" idx="12"/>
          </p:nvPr>
        </p:nvSpPr>
        <p:spPr/>
        <p:txBody>
          <a:bodyPr/>
          <a:lstStyle/>
          <a:p>
            <a:fld id="{08E348F0-1BAD-4A47-BAEB-66CDABDD3426}" type="slidenum">
              <a:rPr lang="de-AT" smtClean="0"/>
              <a:t>‹Nr.›</a:t>
            </a:fld>
            <a:endParaRPr lang="de-AT"/>
          </a:p>
        </p:txBody>
      </p:sp>
    </p:spTree>
    <p:extLst>
      <p:ext uri="{BB962C8B-B14F-4D97-AF65-F5344CB8AC3E}">
        <p14:creationId xmlns:p14="http://schemas.microsoft.com/office/powerpoint/2010/main" val="253723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DC9CC62-16EE-4EF8-B285-76E4A1F295B1}"/>
              </a:ext>
            </a:extLst>
          </p:cNvPr>
          <p:cNvSpPr>
            <a:spLocks noGrp="1"/>
          </p:cNvSpPr>
          <p:nvPr>
            <p:ph type="dt" sz="half" idx="10"/>
          </p:nvPr>
        </p:nvSpPr>
        <p:spPr/>
        <p:txBody>
          <a:bodyPr/>
          <a:lstStyle/>
          <a:p>
            <a:fld id="{85A12E9E-83DE-4338-A071-999E914C309B}" type="datetime1">
              <a:rPr lang="de-AT" smtClean="0"/>
              <a:t>13.01.2023</a:t>
            </a:fld>
            <a:endParaRPr lang="de-AT"/>
          </a:p>
        </p:txBody>
      </p:sp>
      <p:sp>
        <p:nvSpPr>
          <p:cNvPr id="3" name="Fußzeilenplatzhalter 2">
            <a:extLst>
              <a:ext uri="{FF2B5EF4-FFF2-40B4-BE49-F238E27FC236}">
                <a16:creationId xmlns:a16="http://schemas.microsoft.com/office/drawing/2014/main" id="{D67BF6B0-15FC-4D2C-A654-DB703BE3E7B1}"/>
              </a:ext>
            </a:extLst>
          </p:cNvPr>
          <p:cNvSpPr>
            <a:spLocks noGrp="1"/>
          </p:cNvSpPr>
          <p:nvPr>
            <p:ph type="ftr" sz="quarter" idx="11"/>
          </p:nvPr>
        </p:nvSpPr>
        <p:spPr/>
        <p:txBody>
          <a:bodyPr/>
          <a:lstStyle/>
          <a:p>
            <a:r>
              <a:rPr lang="de-AT"/>
              <a:t>©Better linked/Corinna Häsele</a:t>
            </a:r>
          </a:p>
        </p:txBody>
      </p:sp>
      <p:sp>
        <p:nvSpPr>
          <p:cNvPr id="4" name="Foliennummernplatzhalter 3">
            <a:extLst>
              <a:ext uri="{FF2B5EF4-FFF2-40B4-BE49-F238E27FC236}">
                <a16:creationId xmlns:a16="http://schemas.microsoft.com/office/drawing/2014/main" id="{7F7CB205-23B4-4A0A-9D90-E445CD437A9E}"/>
              </a:ext>
            </a:extLst>
          </p:cNvPr>
          <p:cNvSpPr>
            <a:spLocks noGrp="1"/>
          </p:cNvSpPr>
          <p:nvPr>
            <p:ph type="sldNum" sz="quarter" idx="12"/>
          </p:nvPr>
        </p:nvSpPr>
        <p:spPr/>
        <p:txBody>
          <a:bodyPr/>
          <a:lstStyle/>
          <a:p>
            <a:fld id="{08E348F0-1BAD-4A47-BAEB-66CDABDD3426}" type="slidenum">
              <a:rPr lang="de-AT" smtClean="0"/>
              <a:t>‹Nr.›</a:t>
            </a:fld>
            <a:endParaRPr lang="de-AT"/>
          </a:p>
        </p:txBody>
      </p:sp>
    </p:spTree>
    <p:extLst>
      <p:ext uri="{BB962C8B-B14F-4D97-AF65-F5344CB8AC3E}">
        <p14:creationId xmlns:p14="http://schemas.microsoft.com/office/powerpoint/2010/main" val="53602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1AB74-5044-47F6-BBCB-C0469D5F31D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4897264-20B6-4DD5-A4D6-46AEC20EED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7D84769C-582D-4EAC-9A75-1E9DD0625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2417BF5-27CA-4BFF-ADEE-DCAD03F22975}"/>
              </a:ext>
            </a:extLst>
          </p:cNvPr>
          <p:cNvSpPr>
            <a:spLocks noGrp="1"/>
          </p:cNvSpPr>
          <p:nvPr>
            <p:ph type="dt" sz="half" idx="10"/>
          </p:nvPr>
        </p:nvSpPr>
        <p:spPr/>
        <p:txBody>
          <a:bodyPr/>
          <a:lstStyle/>
          <a:p>
            <a:fld id="{E8D2A4CD-7D70-412A-AC7D-DB9C98C9523D}" type="datetime1">
              <a:rPr lang="de-AT" smtClean="0"/>
              <a:t>13.01.2023</a:t>
            </a:fld>
            <a:endParaRPr lang="de-AT"/>
          </a:p>
        </p:txBody>
      </p:sp>
      <p:sp>
        <p:nvSpPr>
          <p:cNvPr id="6" name="Fußzeilenplatzhalter 5">
            <a:extLst>
              <a:ext uri="{FF2B5EF4-FFF2-40B4-BE49-F238E27FC236}">
                <a16:creationId xmlns:a16="http://schemas.microsoft.com/office/drawing/2014/main" id="{93A858B7-05A3-435E-AF21-716380E8F52A}"/>
              </a:ext>
            </a:extLst>
          </p:cNvPr>
          <p:cNvSpPr>
            <a:spLocks noGrp="1"/>
          </p:cNvSpPr>
          <p:nvPr>
            <p:ph type="ftr" sz="quarter" idx="11"/>
          </p:nvPr>
        </p:nvSpPr>
        <p:spPr/>
        <p:txBody>
          <a:bodyPr/>
          <a:lstStyle/>
          <a:p>
            <a:r>
              <a:rPr lang="de-AT"/>
              <a:t>©Better linked/Corinna Häsele</a:t>
            </a:r>
          </a:p>
        </p:txBody>
      </p:sp>
      <p:sp>
        <p:nvSpPr>
          <p:cNvPr id="7" name="Foliennummernplatzhalter 6">
            <a:extLst>
              <a:ext uri="{FF2B5EF4-FFF2-40B4-BE49-F238E27FC236}">
                <a16:creationId xmlns:a16="http://schemas.microsoft.com/office/drawing/2014/main" id="{5DB0C0B8-C4F3-4B39-8DE0-E6E4CCD92A96}"/>
              </a:ext>
            </a:extLst>
          </p:cNvPr>
          <p:cNvSpPr>
            <a:spLocks noGrp="1"/>
          </p:cNvSpPr>
          <p:nvPr>
            <p:ph type="sldNum" sz="quarter" idx="12"/>
          </p:nvPr>
        </p:nvSpPr>
        <p:spPr/>
        <p:txBody>
          <a:bodyPr/>
          <a:lstStyle/>
          <a:p>
            <a:fld id="{08E348F0-1BAD-4A47-BAEB-66CDABDD3426}" type="slidenum">
              <a:rPr lang="de-AT" smtClean="0"/>
              <a:t>‹Nr.›</a:t>
            </a:fld>
            <a:endParaRPr lang="de-AT"/>
          </a:p>
        </p:txBody>
      </p:sp>
    </p:spTree>
    <p:extLst>
      <p:ext uri="{BB962C8B-B14F-4D97-AF65-F5344CB8AC3E}">
        <p14:creationId xmlns:p14="http://schemas.microsoft.com/office/powerpoint/2010/main" val="131527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5EA84-4CCF-4BCA-B1DD-3A87238E077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914F9583-8257-4B86-BDA1-40267FE995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8D398CD7-5F8D-463C-B871-896F566FE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AE9A5B5-DECE-4549-9B92-EA7846054EBF}"/>
              </a:ext>
            </a:extLst>
          </p:cNvPr>
          <p:cNvSpPr>
            <a:spLocks noGrp="1"/>
          </p:cNvSpPr>
          <p:nvPr>
            <p:ph type="dt" sz="half" idx="10"/>
          </p:nvPr>
        </p:nvSpPr>
        <p:spPr/>
        <p:txBody>
          <a:bodyPr/>
          <a:lstStyle/>
          <a:p>
            <a:fld id="{1E1F46C1-DFE5-450A-A5FE-2CA17762AA7B}" type="datetime1">
              <a:rPr lang="de-AT" smtClean="0"/>
              <a:t>13.01.2023</a:t>
            </a:fld>
            <a:endParaRPr lang="de-AT"/>
          </a:p>
        </p:txBody>
      </p:sp>
      <p:sp>
        <p:nvSpPr>
          <p:cNvPr id="6" name="Fußzeilenplatzhalter 5">
            <a:extLst>
              <a:ext uri="{FF2B5EF4-FFF2-40B4-BE49-F238E27FC236}">
                <a16:creationId xmlns:a16="http://schemas.microsoft.com/office/drawing/2014/main" id="{2660D947-CF71-4985-BCA2-3B24EB422A16}"/>
              </a:ext>
            </a:extLst>
          </p:cNvPr>
          <p:cNvSpPr>
            <a:spLocks noGrp="1"/>
          </p:cNvSpPr>
          <p:nvPr>
            <p:ph type="ftr" sz="quarter" idx="11"/>
          </p:nvPr>
        </p:nvSpPr>
        <p:spPr/>
        <p:txBody>
          <a:bodyPr/>
          <a:lstStyle/>
          <a:p>
            <a:r>
              <a:rPr lang="de-AT"/>
              <a:t>©Better linked/Corinna Häsele</a:t>
            </a:r>
          </a:p>
        </p:txBody>
      </p:sp>
      <p:sp>
        <p:nvSpPr>
          <p:cNvPr id="7" name="Foliennummernplatzhalter 6">
            <a:extLst>
              <a:ext uri="{FF2B5EF4-FFF2-40B4-BE49-F238E27FC236}">
                <a16:creationId xmlns:a16="http://schemas.microsoft.com/office/drawing/2014/main" id="{84A81D17-E1EA-4968-AF30-492BF6CF06FC}"/>
              </a:ext>
            </a:extLst>
          </p:cNvPr>
          <p:cNvSpPr>
            <a:spLocks noGrp="1"/>
          </p:cNvSpPr>
          <p:nvPr>
            <p:ph type="sldNum" sz="quarter" idx="12"/>
          </p:nvPr>
        </p:nvSpPr>
        <p:spPr/>
        <p:txBody>
          <a:bodyPr/>
          <a:lstStyle/>
          <a:p>
            <a:fld id="{08E348F0-1BAD-4A47-BAEB-66CDABDD3426}" type="slidenum">
              <a:rPr lang="de-AT" smtClean="0"/>
              <a:t>‹Nr.›</a:t>
            </a:fld>
            <a:endParaRPr lang="de-AT"/>
          </a:p>
        </p:txBody>
      </p:sp>
    </p:spTree>
    <p:extLst>
      <p:ext uri="{BB962C8B-B14F-4D97-AF65-F5344CB8AC3E}">
        <p14:creationId xmlns:p14="http://schemas.microsoft.com/office/powerpoint/2010/main" val="157706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AC9095C-CF4D-4C7F-80F1-97A377729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3CBE5756-DE71-431B-B3F7-24887D423B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E8A0873-1A62-40EB-A36D-51EAFFF7F2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36E65-5A95-4129-991A-65AA2E701861}" type="datetime1">
              <a:rPr lang="de-AT" smtClean="0"/>
              <a:t>13.01.2023</a:t>
            </a:fld>
            <a:endParaRPr lang="de-AT"/>
          </a:p>
        </p:txBody>
      </p:sp>
      <p:sp>
        <p:nvSpPr>
          <p:cNvPr id="5" name="Fußzeilenplatzhalter 4">
            <a:extLst>
              <a:ext uri="{FF2B5EF4-FFF2-40B4-BE49-F238E27FC236}">
                <a16:creationId xmlns:a16="http://schemas.microsoft.com/office/drawing/2014/main" id="{C55CEA7A-142D-471D-96D9-2EB435DBC7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a:t>©Better linked/Corinna Häsele</a:t>
            </a:r>
          </a:p>
        </p:txBody>
      </p:sp>
      <p:sp>
        <p:nvSpPr>
          <p:cNvPr id="6" name="Foliennummernplatzhalter 5">
            <a:extLst>
              <a:ext uri="{FF2B5EF4-FFF2-40B4-BE49-F238E27FC236}">
                <a16:creationId xmlns:a16="http://schemas.microsoft.com/office/drawing/2014/main" id="{E4F91652-5D49-422C-9241-92E0446B6E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348F0-1BAD-4A47-BAEB-66CDABDD3426}" type="slidenum">
              <a:rPr lang="de-AT" smtClean="0"/>
              <a:t>‹Nr.›</a:t>
            </a:fld>
            <a:endParaRPr lang="de-AT"/>
          </a:p>
        </p:txBody>
      </p:sp>
    </p:spTree>
    <p:extLst>
      <p:ext uri="{BB962C8B-B14F-4D97-AF65-F5344CB8AC3E}">
        <p14:creationId xmlns:p14="http://schemas.microsoft.com/office/powerpoint/2010/main" val="2859580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93E2AE-7DA9-4A73-992F-CA4317AB9B8D}"/>
              </a:ext>
            </a:extLst>
          </p:cNvPr>
          <p:cNvSpPr>
            <a:spLocks noGrp="1"/>
          </p:cNvSpPr>
          <p:nvPr>
            <p:ph type="ctrTitle"/>
          </p:nvPr>
        </p:nvSpPr>
        <p:spPr>
          <a:xfrm>
            <a:off x="1524000" y="2235200"/>
            <a:ext cx="9144000" cy="2387600"/>
          </a:xfrm>
        </p:spPr>
        <p:txBody>
          <a:bodyPr>
            <a:normAutofit/>
          </a:bodyPr>
          <a:lstStyle/>
          <a:p>
            <a:r>
              <a:rPr lang="de-AT" dirty="0" err="1"/>
              <a:t>Measuring</a:t>
            </a:r>
            <a:r>
              <a:rPr lang="de-AT" dirty="0"/>
              <a:t> </a:t>
            </a:r>
            <a:r>
              <a:rPr lang="de-AT" dirty="0" err="1"/>
              <a:t>data-driven</a:t>
            </a:r>
            <a:r>
              <a:rPr lang="de-AT" dirty="0"/>
              <a:t> </a:t>
            </a:r>
            <a:r>
              <a:rPr lang="de-AT" dirty="0" err="1"/>
              <a:t>changes</a:t>
            </a:r>
            <a:endParaRPr lang="de-AT" dirty="0"/>
          </a:p>
        </p:txBody>
      </p:sp>
      <p:pic>
        <p:nvPicPr>
          <p:cNvPr id="4" name="Grafik 3">
            <a:extLst>
              <a:ext uri="{FF2B5EF4-FFF2-40B4-BE49-F238E27FC236}">
                <a16:creationId xmlns:a16="http://schemas.microsoft.com/office/drawing/2014/main" id="{9C86914E-2E1D-4274-8B75-733AB3B2C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6102" y="120073"/>
            <a:ext cx="2157928" cy="1413163"/>
          </a:xfrm>
          <a:prstGeom prst="rect">
            <a:avLst/>
          </a:prstGeom>
        </p:spPr>
      </p:pic>
      <p:sp>
        <p:nvSpPr>
          <p:cNvPr id="5" name="Foliennummernplatzhalter 4">
            <a:extLst>
              <a:ext uri="{FF2B5EF4-FFF2-40B4-BE49-F238E27FC236}">
                <a16:creationId xmlns:a16="http://schemas.microsoft.com/office/drawing/2014/main" id="{A9DB7075-C3B6-4912-9C3A-5F714C3DBC7E}"/>
              </a:ext>
            </a:extLst>
          </p:cNvPr>
          <p:cNvSpPr>
            <a:spLocks noGrp="1"/>
          </p:cNvSpPr>
          <p:nvPr>
            <p:ph type="sldNum" sz="quarter" idx="12"/>
          </p:nvPr>
        </p:nvSpPr>
        <p:spPr/>
        <p:txBody>
          <a:bodyPr/>
          <a:lstStyle/>
          <a:p>
            <a:fld id="{08E348F0-1BAD-4A47-BAEB-66CDABDD3426}" type="slidenum">
              <a:rPr lang="de-AT" smtClean="0"/>
              <a:t>1</a:t>
            </a:fld>
            <a:endParaRPr lang="de-AT"/>
          </a:p>
        </p:txBody>
      </p:sp>
      <p:sp>
        <p:nvSpPr>
          <p:cNvPr id="3" name="Textfeld 2">
            <a:extLst>
              <a:ext uri="{FF2B5EF4-FFF2-40B4-BE49-F238E27FC236}">
                <a16:creationId xmlns:a16="http://schemas.microsoft.com/office/drawing/2014/main" id="{4B05BAF9-9142-5E09-C13C-80CE4EC9FA15}"/>
              </a:ext>
            </a:extLst>
          </p:cNvPr>
          <p:cNvSpPr txBox="1"/>
          <p:nvPr/>
        </p:nvSpPr>
        <p:spPr>
          <a:xfrm>
            <a:off x="3345366" y="5073805"/>
            <a:ext cx="5185317" cy="369332"/>
          </a:xfrm>
          <a:prstGeom prst="rect">
            <a:avLst/>
          </a:prstGeom>
          <a:noFill/>
        </p:spPr>
        <p:txBody>
          <a:bodyPr wrap="square" rtlCol="0">
            <a:spAutoFit/>
          </a:bodyPr>
          <a:lstStyle/>
          <a:p>
            <a:pPr algn="ctr"/>
            <a:r>
              <a:rPr lang="de-AT" b="1" dirty="0" err="1"/>
              <a:t>Only</a:t>
            </a:r>
            <a:r>
              <a:rPr lang="de-AT" b="1" dirty="0"/>
              <a:t> </a:t>
            </a:r>
            <a:r>
              <a:rPr lang="de-AT" b="1" dirty="0" err="1"/>
              <a:t>what</a:t>
            </a:r>
            <a:r>
              <a:rPr lang="de-AT" b="1" dirty="0"/>
              <a:t> I </a:t>
            </a:r>
            <a:r>
              <a:rPr lang="de-AT" b="1" dirty="0" err="1"/>
              <a:t>can</a:t>
            </a:r>
            <a:r>
              <a:rPr lang="de-AT" b="1" dirty="0"/>
              <a:t> </a:t>
            </a:r>
            <a:r>
              <a:rPr lang="de-AT" b="1" dirty="0" err="1"/>
              <a:t>measure</a:t>
            </a:r>
            <a:r>
              <a:rPr lang="de-AT" b="1" dirty="0"/>
              <a:t> </a:t>
            </a:r>
            <a:r>
              <a:rPr lang="de-AT" b="1" dirty="0" err="1"/>
              <a:t>changes</a:t>
            </a:r>
            <a:endParaRPr lang="de-AT" b="1" dirty="0"/>
          </a:p>
        </p:txBody>
      </p:sp>
      <p:sp>
        <p:nvSpPr>
          <p:cNvPr id="6" name="Fußzeilenplatzhalter 5">
            <a:extLst>
              <a:ext uri="{FF2B5EF4-FFF2-40B4-BE49-F238E27FC236}">
                <a16:creationId xmlns:a16="http://schemas.microsoft.com/office/drawing/2014/main" id="{621DB6E1-72CB-E5F8-6D10-15B9A6E0BEA4}"/>
              </a:ext>
            </a:extLst>
          </p:cNvPr>
          <p:cNvSpPr>
            <a:spLocks noGrp="1"/>
          </p:cNvSpPr>
          <p:nvPr>
            <p:ph type="ftr" sz="quarter" idx="11"/>
          </p:nvPr>
        </p:nvSpPr>
        <p:spPr/>
        <p:txBody>
          <a:bodyPr/>
          <a:lstStyle/>
          <a:p>
            <a:r>
              <a:rPr lang="de-AT"/>
              <a:t>©Better linked/Corinna Häsele</a:t>
            </a:r>
          </a:p>
        </p:txBody>
      </p:sp>
    </p:spTree>
    <p:extLst>
      <p:ext uri="{BB962C8B-B14F-4D97-AF65-F5344CB8AC3E}">
        <p14:creationId xmlns:p14="http://schemas.microsoft.com/office/powerpoint/2010/main" val="2735664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E7E86-929A-8DE5-38C4-EEDC716C4268}"/>
              </a:ext>
            </a:extLst>
          </p:cNvPr>
          <p:cNvSpPr>
            <a:spLocks noGrp="1"/>
          </p:cNvSpPr>
          <p:nvPr>
            <p:ph type="title"/>
          </p:nvPr>
        </p:nvSpPr>
        <p:spPr/>
        <p:txBody>
          <a:bodyPr/>
          <a:lstStyle/>
          <a:p>
            <a:r>
              <a:rPr lang="de-AT" dirty="0" err="1">
                <a:latin typeface="Arial" panose="020B0604020202020204" pitchFamily="34" charset="0"/>
                <a:cs typeface="Arial" panose="020B0604020202020204" pitchFamily="34" charset="0"/>
              </a:rPr>
              <a:t>Stress.Performance.Platform</a:t>
            </a:r>
            <a:endParaRPr lang="de-AT"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C2CA6ACE-6814-6CCA-C407-CDA3A5C5FA99}"/>
              </a:ext>
            </a:extLst>
          </p:cNvPr>
          <p:cNvSpPr>
            <a:spLocks noGrp="1"/>
          </p:cNvSpPr>
          <p:nvPr>
            <p:ph type="ftr" sz="quarter" idx="11"/>
          </p:nvPr>
        </p:nvSpPr>
        <p:spPr/>
        <p:txBody>
          <a:bodyPr/>
          <a:lstStyle/>
          <a:p>
            <a:r>
              <a:rPr lang="de-AT"/>
              <a:t>©Better linked/Corinna Häsele</a:t>
            </a:r>
          </a:p>
        </p:txBody>
      </p:sp>
      <p:sp>
        <p:nvSpPr>
          <p:cNvPr id="5" name="Foliennummernplatzhalter 4">
            <a:extLst>
              <a:ext uri="{FF2B5EF4-FFF2-40B4-BE49-F238E27FC236}">
                <a16:creationId xmlns:a16="http://schemas.microsoft.com/office/drawing/2014/main" id="{6AD3EA4C-D7CB-F2A1-7857-E2823CFC8798}"/>
              </a:ext>
            </a:extLst>
          </p:cNvPr>
          <p:cNvSpPr>
            <a:spLocks noGrp="1"/>
          </p:cNvSpPr>
          <p:nvPr>
            <p:ph type="sldNum" sz="quarter" idx="12"/>
          </p:nvPr>
        </p:nvSpPr>
        <p:spPr/>
        <p:txBody>
          <a:bodyPr/>
          <a:lstStyle/>
          <a:p>
            <a:fld id="{08E348F0-1BAD-4A47-BAEB-66CDABDD3426}" type="slidenum">
              <a:rPr lang="de-AT" smtClean="0"/>
              <a:t>2</a:t>
            </a:fld>
            <a:endParaRPr lang="de-AT"/>
          </a:p>
        </p:txBody>
      </p:sp>
      <p:sp>
        <p:nvSpPr>
          <p:cNvPr id="6" name="Textfeld 5">
            <a:extLst>
              <a:ext uri="{FF2B5EF4-FFF2-40B4-BE49-F238E27FC236}">
                <a16:creationId xmlns:a16="http://schemas.microsoft.com/office/drawing/2014/main" id="{C50A97E3-9E01-0C40-C1B4-B1ECE3A589DD}"/>
              </a:ext>
            </a:extLst>
          </p:cNvPr>
          <p:cNvSpPr txBox="1"/>
          <p:nvPr/>
        </p:nvSpPr>
        <p:spPr>
          <a:xfrm>
            <a:off x="479501" y="2107580"/>
            <a:ext cx="11418987" cy="3970318"/>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With the platform, Better linked offers for the first time the possibility -</a:t>
            </a:r>
            <a:b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Getting stress out of the professional taboo zone!</a:t>
            </a:r>
          </a:p>
          <a:p>
            <a:pPr marL="285750" indent="-285750">
              <a:buFont typeface="Arial" panose="020B0604020202020204" pitchFamily="34" charset="0"/>
              <a:buChar char="•"/>
            </a:pPr>
            <a:endParaRPr lang="de-AT"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With the offer of the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Stress.Performance.Platform</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you offer your colleagues space</a:t>
            </a:r>
            <a:r>
              <a:rPr lang="de-AT"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br>
              <a:rPr lang="de-AT"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de-AT"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to</a:t>
            </a:r>
            <a:r>
              <a:rPr lang="de-AT"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AT" sz="22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s</a:t>
            </a:r>
            <a:r>
              <a:rPr lang="en-US" sz="22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hare experiences</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questions or personal experiences about stress, the effect and triggers of stress or changes in performance due to stress and </a:t>
            </a:r>
            <a:r>
              <a:rPr lang="en-US" sz="22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learn from other users' solutions</a:t>
            </a:r>
            <a:r>
              <a:rPr lang="de-AT" sz="22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de-AT"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Better linked supports tips with self-coaching and ensures a trustworthy framework</a:t>
            </a:r>
            <a:r>
              <a:rPr lang="de-AT" sz="2200"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All users must register in order to use the platform</a:t>
            </a:r>
            <a:r>
              <a:rPr lang="de-AT" sz="1800"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de-AT" sz="1800" dirty="0">
                <a:latin typeface="Arial" panose="020B0604020202020204" pitchFamily="34" charset="0"/>
                <a:cs typeface="Arial" panose="020B0604020202020204" pitchFamily="34" charset="0"/>
              </a:rPr>
              <a:t>Quality </a:t>
            </a:r>
            <a:r>
              <a:rPr lang="de-AT" sz="1800" dirty="0" err="1">
                <a:latin typeface="Arial" panose="020B0604020202020204" pitchFamily="34" charset="0"/>
                <a:cs typeface="Arial" panose="020B0604020202020204" pitchFamily="34" charset="0"/>
              </a:rPr>
              <a:t>ensured</a:t>
            </a:r>
            <a:r>
              <a:rPr lang="de-AT" sz="1800" dirty="0">
                <a:latin typeface="Arial" panose="020B0604020202020204" pitchFamily="34" charset="0"/>
                <a:cs typeface="Arial" panose="020B0604020202020204" pitchFamily="34" charset="0"/>
              </a:rPr>
              <a:t> – Clear Dos and Don‘ts </a:t>
            </a:r>
          </a:p>
          <a:p>
            <a:pPr marL="742950"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Communication on the platform is anonymous </a:t>
            </a:r>
            <a:r>
              <a:rPr lang="de-AT" sz="1800" dirty="0">
                <a:latin typeface="Arial" panose="020B0604020202020204" pitchFamily="34" charset="0"/>
                <a:cs typeface="Arial" panose="020B0604020202020204" pitchFamily="34" charset="0"/>
              </a:rPr>
              <a:t>– Nickname</a:t>
            </a:r>
          </a:p>
        </p:txBody>
      </p:sp>
    </p:spTree>
    <p:extLst>
      <p:ext uri="{BB962C8B-B14F-4D97-AF65-F5344CB8AC3E}">
        <p14:creationId xmlns:p14="http://schemas.microsoft.com/office/powerpoint/2010/main" val="255747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4037F-7739-F4CF-C8ED-3276A1F2D8E9}"/>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Fact </a:t>
            </a:r>
            <a:r>
              <a:rPr lang="de-AT" dirty="0" err="1">
                <a:latin typeface="Arial" panose="020B0604020202020204" pitchFamily="34" charset="0"/>
                <a:cs typeface="Arial" panose="020B0604020202020204" pitchFamily="34" charset="0"/>
              </a:rPr>
              <a:t>based</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evaluation</a:t>
            </a:r>
            <a:endParaRPr lang="de-AT"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21D3FE76-FA8B-D477-5B66-E9FDEF42C49A}"/>
              </a:ext>
            </a:extLst>
          </p:cNvPr>
          <p:cNvSpPr>
            <a:spLocks noGrp="1"/>
          </p:cNvSpPr>
          <p:nvPr>
            <p:ph idx="1"/>
          </p:nvPr>
        </p:nvSpPr>
        <p:spPr>
          <a:xfrm>
            <a:off x="743582" y="2005012"/>
            <a:ext cx="10515600" cy="4351338"/>
          </a:xfrm>
        </p:spPr>
        <p:txBody>
          <a:bodyPr/>
          <a:lstStyle/>
          <a:p>
            <a:r>
              <a:rPr lang="en-US" dirty="0">
                <a:latin typeface="Arial" panose="020B0604020202020204" pitchFamily="34" charset="0"/>
                <a:cs typeface="Arial" panose="020B0604020202020204" pitchFamily="34" charset="0"/>
              </a:rPr>
              <a:t>Communication generates data, which is evaluated using AI (Natural Language Processing).</a:t>
            </a:r>
            <a:endParaRPr lang="de-AT" dirty="0"/>
          </a:p>
        </p:txBody>
      </p:sp>
      <p:sp>
        <p:nvSpPr>
          <p:cNvPr id="4" name="Fußzeilenplatzhalter 3">
            <a:extLst>
              <a:ext uri="{FF2B5EF4-FFF2-40B4-BE49-F238E27FC236}">
                <a16:creationId xmlns:a16="http://schemas.microsoft.com/office/drawing/2014/main" id="{5F39E75B-BDF6-AE05-98FB-A88A8B583A20}"/>
              </a:ext>
            </a:extLst>
          </p:cNvPr>
          <p:cNvSpPr>
            <a:spLocks noGrp="1"/>
          </p:cNvSpPr>
          <p:nvPr>
            <p:ph type="ftr" sz="quarter" idx="11"/>
          </p:nvPr>
        </p:nvSpPr>
        <p:spPr/>
        <p:txBody>
          <a:bodyPr/>
          <a:lstStyle/>
          <a:p>
            <a:r>
              <a:rPr lang="de-AT"/>
              <a:t>©Better linked/Corinna Häsele</a:t>
            </a:r>
          </a:p>
        </p:txBody>
      </p:sp>
      <p:sp>
        <p:nvSpPr>
          <p:cNvPr id="5" name="Foliennummernplatzhalter 4">
            <a:extLst>
              <a:ext uri="{FF2B5EF4-FFF2-40B4-BE49-F238E27FC236}">
                <a16:creationId xmlns:a16="http://schemas.microsoft.com/office/drawing/2014/main" id="{A1950AE8-31D2-927E-2820-9673BB0DC1F0}"/>
              </a:ext>
            </a:extLst>
          </p:cNvPr>
          <p:cNvSpPr>
            <a:spLocks noGrp="1"/>
          </p:cNvSpPr>
          <p:nvPr>
            <p:ph type="sldNum" sz="quarter" idx="12"/>
          </p:nvPr>
        </p:nvSpPr>
        <p:spPr/>
        <p:txBody>
          <a:bodyPr/>
          <a:lstStyle/>
          <a:p>
            <a:fld id="{08E348F0-1BAD-4A47-BAEB-66CDABDD3426}" type="slidenum">
              <a:rPr lang="de-AT" smtClean="0"/>
              <a:t>3</a:t>
            </a:fld>
            <a:endParaRPr lang="de-AT"/>
          </a:p>
        </p:txBody>
      </p:sp>
      <p:pic>
        <p:nvPicPr>
          <p:cNvPr id="19" name="Grafik 18">
            <a:extLst>
              <a:ext uri="{FF2B5EF4-FFF2-40B4-BE49-F238E27FC236}">
                <a16:creationId xmlns:a16="http://schemas.microsoft.com/office/drawing/2014/main" id="{912385E5-EA5B-C800-2237-C10FA93EA611}"/>
              </a:ext>
            </a:extLst>
          </p:cNvPr>
          <p:cNvPicPr>
            <a:picLocks noChangeAspect="1"/>
          </p:cNvPicPr>
          <p:nvPr/>
        </p:nvPicPr>
        <p:blipFill>
          <a:blip r:embed="rId3"/>
          <a:stretch>
            <a:fillRect/>
          </a:stretch>
        </p:blipFill>
        <p:spPr>
          <a:xfrm>
            <a:off x="4384444" y="2932209"/>
            <a:ext cx="3275909" cy="3738465"/>
          </a:xfrm>
          <a:prstGeom prst="rect">
            <a:avLst/>
          </a:prstGeom>
        </p:spPr>
      </p:pic>
      <p:sp>
        <p:nvSpPr>
          <p:cNvPr id="20" name="Träne 19">
            <a:extLst>
              <a:ext uri="{FF2B5EF4-FFF2-40B4-BE49-F238E27FC236}">
                <a16:creationId xmlns:a16="http://schemas.microsoft.com/office/drawing/2014/main" id="{393F276E-3A61-6C91-E3F8-E4DD397B9EE8}"/>
              </a:ext>
            </a:extLst>
          </p:cNvPr>
          <p:cNvSpPr/>
          <p:nvPr/>
        </p:nvSpPr>
        <p:spPr>
          <a:xfrm>
            <a:off x="937426" y="3711372"/>
            <a:ext cx="2608127" cy="2644978"/>
          </a:xfrm>
          <a:prstGeom prst="teardrop">
            <a:avLst>
              <a:gd name="adj" fmla="val 1331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Textfeld 21">
            <a:extLst>
              <a:ext uri="{FF2B5EF4-FFF2-40B4-BE49-F238E27FC236}">
                <a16:creationId xmlns:a16="http://schemas.microsoft.com/office/drawing/2014/main" id="{758840F0-D2E4-FC68-4EF3-7444252D70AE}"/>
              </a:ext>
            </a:extLst>
          </p:cNvPr>
          <p:cNvSpPr txBox="1"/>
          <p:nvPr/>
        </p:nvSpPr>
        <p:spPr>
          <a:xfrm>
            <a:off x="1447402" y="4242965"/>
            <a:ext cx="2062871" cy="1569660"/>
          </a:xfrm>
          <a:prstGeom prst="rect">
            <a:avLst/>
          </a:prstGeom>
          <a:noFill/>
        </p:spPr>
        <p:txBody>
          <a:bodyPr wrap="square" rtlCol="0">
            <a:spAutoFit/>
          </a:bodyPr>
          <a:lstStyle/>
          <a:p>
            <a:r>
              <a:rPr lang="en-US" sz="1200" i="1" dirty="0">
                <a:effectLst/>
                <a:latin typeface="Arial" panose="020B0604020202020204" pitchFamily="34" charset="0"/>
                <a:ea typeface="Calibri" panose="020F0502020204030204" pitchFamily="34" charset="0"/>
                <a:cs typeface="Arial" panose="020B0604020202020204" pitchFamily="34" charset="0"/>
              </a:rPr>
              <a:t>"I have work until I drop, there is simply not enough time to complete all projects within the required time. I regularly receive new work orders from my boss, it's too much. But I don't dare to say 'NO'."</a:t>
            </a:r>
            <a:endParaRPr lang="de-AT" sz="1200" dirty="0">
              <a:latin typeface="Arial" panose="020B0604020202020204" pitchFamily="34" charset="0"/>
              <a:cs typeface="Arial" panose="020B0604020202020204" pitchFamily="34" charset="0"/>
            </a:endParaRPr>
          </a:p>
        </p:txBody>
      </p:sp>
      <p:sp>
        <p:nvSpPr>
          <p:cNvPr id="23" name="Träne 22">
            <a:extLst>
              <a:ext uri="{FF2B5EF4-FFF2-40B4-BE49-F238E27FC236}">
                <a16:creationId xmlns:a16="http://schemas.microsoft.com/office/drawing/2014/main" id="{FE03B746-57B4-1532-B030-385C2AFE5136}"/>
              </a:ext>
            </a:extLst>
          </p:cNvPr>
          <p:cNvSpPr/>
          <p:nvPr/>
        </p:nvSpPr>
        <p:spPr>
          <a:xfrm rot="10080000">
            <a:off x="8181638" y="2925340"/>
            <a:ext cx="2800410" cy="2409148"/>
          </a:xfrm>
          <a:prstGeom prst="teardrop">
            <a:avLst>
              <a:gd name="adj" fmla="val 1206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Textfeld 24">
            <a:extLst>
              <a:ext uri="{FF2B5EF4-FFF2-40B4-BE49-F238E27FC236}">
                <a16:creationId xmlns:a16="http://schemas.microsoft.com/office/drawing/2014/main" id="{321C64CA-EF21-1613-31C1-26B9BE9EFBE2}"/>
              </a:ext>
            </a:extLst>
          </p:cNvPr>
          <p:cNvSpPr txBox="1"/>
          <p:nvPr/>
        </p:nvSpPr>
        <p:spPr>
          <a:xfrm>
            <a:off x="8419087" y="3461836"/>
            <a:ext cx="2325511" cy="1446550"/>
          </a:xfrm>
          <a:prstGeom prst="rect">
            <a:avLst/>
          </a:prstGeom>
          <a:noFill/>
        </p:spPr>
        <p:txBody>
          <a:bodyPr wrap="square" rtlCol="0">
            <a:spAutoFit/>
          </a:bodyPr>
          <a:lstStyle/>
          <a:p>
            <a:r>
              <a:rPr lang="en-US" sz="1100" i="1" dirty="0">
                <a:effectLst/>
                <a:latin typeface="Arial" panose="020B0604020202020204" pitchFamily="34" charset="0"/>
                <a:ea typeface="Calibri" panose="020F0502020204030204" pitchFamily="34" charset="0"/>
                <a:cs typeface="Arial" panose="020B0604020202020204" pitchFamily="34" charset="0"/>
              </a:rPr>
              <a:t>"My boss doesn't understand me, he always puts new documents on the table. I have already told him that the completion of the current projects needs my full attention at least until the end of the month. So new, urgent projects are out of place for me!"</a:t>
            </a:r>
            <a:endParaRPr lang="de-AT" sz="1100" dirty="0">
              <a:latin typeface="Arial" panose="020B0604020202020204" pitchFamily="34" charset="0"/>
              <a:cs typeface="Arial" panose="020B0604020202020204" pitchFamily="34" charset="0"/>
            </a:endParaRPr>
          </a:p>
        </p:txBody>
      </p:sp>
      <p:sp>
        <p:nvSpPr>
          <p:cNvPr id="26" name="Träne 25">
            <a:extLst>
              <a:ext uri="{FF2B5EF4-FFF2-40B4-BE49-F238E27FC236}">
                <a16:creationId xmlns:a16="http://schemas.microsoft.com/office/drawing/2014/main" id="{D3D5DC66-7AA2-3D37-E51E-5086AA4E7F44}"/>
              </a:ext>
            </a:extLst>
          </p:cNvPr>
          <p:cNvSpPr/>
          <p:nvPr/>
        </p:nvSpPr>
        <p:spPr>
          <a:xfrm>
            <a:off x="743582" y="2932209"/>
            <a:ext cx="2325511" cy="767031"/>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8" name="Textfeld 27">
            <a:extLst>
              <a:ext uri="{FF2B5EF4-FFF2-40B4-BE49-F238E27FC236}">
                <a16:creationId xmlns:a16="http://schemas.microsoft.com/office/drawing/2014/main" id="{8C9CDBCF-E15E-9C4D-1D75-12FBB5F360DB}"/>
              </a:ext>
            </a:extLst>
          </p:cNvPr>
          <p:cNvSpPr txBox="1"/>
          <p:nvPr/>
        </p:nvSpPr>
        <p:spPr>
          <a:xfrm>
            <a:off x="1267352" y="2981549"/>
            <a:ext cx="1801742" cy="646331"/>
          </a:xfrm>
          <a:prstGeom prst="rect">
            <a:avLst/>
          </a:prstGeom>
          <a:noFill/>
        </p:spPr>
        <p:txBody>
          <a:bodyPr wrap="square" rtlCol="0">
            <a:spAutoFit/>
          </a:bodyPr>
          <a:lstStyle/>
          <a:p>
            <a:r>
              <a:rPr lang="en-US" sz="1200" i="1" dirty="0">
                <a:effectLst/>
                <a:latin typeface="Arial" panose="020B0604020202020204" pitchFamily="34" charset="0"/>
                <a:ea typeface="Calibri" panose="020F0502020204030204" pitchFamily="34" charset="0"/>
                <a:cs typeface="Arial" panose="020B0604020202020204" pitchFamily="34" charset="0"/>
              </a:rPr>
              <a:t>"Since we have the new system, I get all the difficult orders."</a:t>
            </a:r>
            <a:endParaRPr lang="de-AT" sz="1200" dirty="0">
              <a:latin typeface="Arial" panose="020B0604020202020204" pitchFamily="34" charset="0"/>
              <a:cs typeface="Arial" panose="020B0604020202020204" pitchFamily="34" charset="0"/>
            </a:endParaRPr>
          </a:p>
        </p:txBody>
      </p:sp>
      <p:sp>
        <p:nvSpPr>
          <p:cNvPr id="29" name="Träne 28">
            <a:extLst>
              <a:ext uri="{FF2B5EF4-FFF2-40B4-BE49-F238E27FC236}">
                <a16:creationId xmlns:a16="http://schemas.microsoft.com/office/drawing/2014/main" id="{B14562A7-1D22-E41E-ED9A-07AA8DDB4AE3}"/>
              </a:ext>
            </a:extLst>
          </p:cNvPr>
          <p:cNvSpPr/>
          <p:nvPr/>
        </p:nvSpPr>
        <p:spPr>
          <a:xfrm rot="10560000">
            <a:off x="8542831" y="5422390"/>
            <a:ext cx="2955380" cy="1144866"/>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1" name="Textfeld 30">
            <a:extLst>
              <a:ext uri="{FF2B5EF4-FFF2-40B4-BE49-F238E27FC236}">
                <a16:creationId xmlns:a16="http://schemas.microsoft.com/office/drawing/2014/main" id="{4573DFE6-AA88-DD9F-744F-5DE645740718}"/>
              </a:ext>
            </a:extLst>
          </p:cNvPr>
          <p:cNvSpPr txBox="1"/>
          <p:nvPr/>
        </p:nvSpPr>
        <p:spPr>
          <a:xfrm>
            <a:off x="8929063" y="5735932"/>
            <a:ext cx="2325511" cy="600164"/>
          </a:xfrm>
          <a:prstGeom prst="rect">
            <a:avLst/>
          </a:prstGeom>
          <a:noFill/>
        </p:spPr>
        <p:txBody>
          <a:bodyPr wrap="square" rtlCol="0">
            <a:spAutoFit/>
          </a:bodyPr>
          <a:lstStyle/>
          <a:p>
            <a:r>
              <a:rPr lang="en-US" sz="1100" i="1" dirty="0">
                <a:effectLst/>
                <a:latin typeface="Arial" panose="020B0604020202020204" pitchFamily="34" charset="0"/>
                <a:ea typeface="Calibri" panose="020F0502020204030204" pitchFamily="34" charset="0"/>
                <a:cs typeface="Arial" panose="020B0604020202020204" pitchFamily="34" charset="0"/>
              </a:rPr>
              <a:t>"I'm afraid to report that I'm still not familiar with the system and that's why I'm working so inefficiently."</a:t>
            </a:r>
            <a:endParaRPr lang="de-AT"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768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8274D-E2D1-D8D3-276C-17A0FCEC9B5A}"/>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Transformation and Change</a:t>
            </a:r>
          </a:p>
        </p:txBody>
      </p:sp>
      <p:sp>
        <p:nvSpPr>
          <p:cNvPr id="3" name="Inhaltsplatzhalter 2">
            <a:extLst>
              <a:ext uri="{FF2B5EF4-FFF2-40B4-BE49-F238E27FC236}">
                <a16:creationId xmlns:a16="http://schemas.microsoft.com/office/drawing/2014/main" id="{88B71908-B58F-46A1-2A9D-7E82D6B9A9D3}"/>
              </a:ext>
            </a:extLst>
          </p:cNvPr>
          <p:cNvSpPr>
            <a:spLocks noGrp="1"/>
          </p:cNvSpPr>
          <p:nvPr>
            <p:ph idx="1"/>
          </p:nvPr>
        </p:nvSpPr>
        <p:spPr>
          <a:xfrm>
            <a:off x="451556" y="1906500"/>
            <a:ext cx="11604976" cy="1673469"/>
          </a:xfrm>
        </p:spPr>
        <p:txBody>
          <a:bodyPr>
            <a:normAutofit fontScale="85000" lnSpcReduction="20000"/>
          </a:bodyPr>
          <a:lstStyle/>
          <a:p>
            <a:pPr>
              <a:lnSpc>
                <a:spcPct val="120000"/>
              </a:lnSpc>
            </a:pPr>
            <a:r>
              <a:rPr lang="en-US" sz="2800" dirty="0">
                <a:latin typeface="Arial" panose="020B0604020202020204" pitchFamily="34" charset="0"/>
                <a:cs typeface="Arial" panose="020B0604020202020204" pitchFamily="34" charset="0"/>
              </a:rPr>
              <a:t>Who is currently in a change project? Those who were not in change before Covid have been experiencing it at the latest since the outbreak of the pandemic. Work structure and processes are no longer as structured and organized as before, the workload has increased and has to be processed. Employees are missing.</a:t>
            </a:r>
            <a:endParaRPr lang="de-AT" sz="2800" dirty="0">
              <a:latin typeface="Arial" panose="020B0604020202020204" pitchFamily="34" charset="0"/>
              <a:cs typeface="Arial" panose="020B0604020202020204" pitchFamily="34" charset="0"/>
            </a:endParaRPr>
          </a:p>
          <a:p>
            <a:endParaRPr lang="de-AT" dirty="0"/>
          </a:p>
        </p:txBody>
      </p:sp>
      <p:sp>
        <p:nvSpPr>
          <p:cNvPr id="4" name="Fußzeilenplatzhalter 3">
            <a:extLst>
              <a:ext uri="{FF2B5EF4-FFF2-40B4-BE49-F238E27FC236}">
                <a16:creationId xmlns:a16="http://schemas.microsoft.com/office/drawing/2014/main" id="{95E076DE-274A-D9E1-08E0-B807D599EC5C}"/>
              </a:ext>
            </a:extLst>
          </p:cNvPr>
          <p:cNvSpPr>
            <a:spLocks noGrp="1"/>
          </p:cNvSpPr>
          <p:nvPr>
            <p:ph type="ftr" sz="quarter" idx="11"/>
          </p:nvPr>
        </p:nvSpPr>
        <p:spPr/>
        <p:txBody>
          <a:bodyPr/>
          <a:lstStyle/>
          <a:p>
            <a:r>
              <a:rPr lang="de-AT"/>
              <a:t>©Better linked/Corinna Häsele</a:t>
            </a:r>
          </a:p>
        </p:txBody>
      </p:sp>
      <p:sp>
        <p:nvSpPr>
          <p:cNvPr id="5" name="Foliennummernplatzhalter 4">
            <a:extLst>
              <a:ext uri="{FF2B5EF4-FFF2-40B4-BE49-F238E27FC236}">
                <a16:creationId xmlns:a16="http://schemas.microsoft.com/office/drawing/2014/main" id="{AFE28337-C34E-021D-D794-B5F0A9C14E83}"/>
              </a:ext>
            </a:extLst>
          </p:cNvPr>
          <p:cNvSpPr>
            <a:spLocks noGrp="1"/>
          </p:cNvSpPr>
          <p:nvPr>
            <p:ph type="sldNum" sz="quarter" idx="12"/>
          </p:nvPr>
        </p:nvSpPr>
        <p:spPr/>
        <p:txBody>
          <a:bodyPr/>
          <a:lstStyle/>
          <a:p>
            <a:fld id="{08E348F0-1BAD-4A47-BAEB-66CDABDD3426}" type="slidenum">
              <a:rPr lang="de-AT" smtClean="0"/>
              <a:t>4</a:t>
            </a:fld>
            <a:endParaRPr lang="de-AT"/>
          </a:p>
        </p:txBody>
      </p:sp>
      <p:pic>
        <p:nvPicPr>
          <p:cNvPr id="6" name="Grafik 5">
            <a:extLst>
              <a:ext uri="{FF2B5EF4-FFF2-40B4-BE49-F238E27FC236}">
                <a16:creationId xmlns:a16="http://schemas.microsoft.com/office/drawing/2014/main" id="{6DCEA5FB-CD95-FB4C-F902-CEEF3813E9CD}"/>
              </a:ext>
            </a:extLst>
          </p:cNvPr>
          <p:cNvPicPr>
            <a:picLocks noChangeAspect="1"/>
          </p:cNvPicPr>
          <p:nvPr/>
        </p:nvPicPr>
        <p:blipFill>
          <a:blip r:embed="rId2"/>
          <a:stretch>
            <a:fillRect/>
          </a:stretch>
        </p:blipFill>
        <p:spPr>
          <a:xfrm>
            <a:off x="8270618" y="3579969"/>
            <a:ext cx="3311782" cy="3141506"/>
          </a:xfrm>
          <a:prstGeom prst="rect">
            <a:avLst/>
          </a:prstGeom>
        </p:spPr>
      </p:pic>
      <p:sp>
        <p:nvSpPr>
          <p:cNvPr id="8" name="Textfeld 7">
            <a:extLst>
              <a:ext uri="{FF2B5EF4-FFF2-40B4-BE49-F238E27FC236}">
                <a16:creationId xmlns:a16="http://schemas.microsoft.com/office/drawing/2014/main" id="{80FE0497-9294-3132-C6CD-B4420663B3C8}"/>
              </a:ext>
            </a:extLst>
          </p:cNvPr>
          <p:cNvSpPr txBox="1"/>
          <p:nvPr/>
        </p:nvSpPr>
        <p:spPr>
          <a:xfrm>
            <a:off x="451556" y="3579969"/>
            <a:ext cx="7344930" cy="2678169"/>
          </a:xfrm>
          <a:prstGeom prst="rect">
            <a:avLst/>
          </a:prstGeom>
          <a:noFill/>
        </p:spPr>
        <p:txBody>
          <a:bodyPr wrap="square">
            <a:spAutoFit/>
          </a:bodyPr>
          <a:lstStyle/>
          <a:p>
            <a:pPr marL="457200" indent="-457200">
              <a:lnSpc>
                <a:spcPct val="150000"/>
              </a:lnSpc>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What are the challenges behind the statements?</a:t>
            </a:r>
            <a:br>
              <a:rPr lang="en-US"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Is it because of work organization?</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Is there a communication problem because the message has not arrived?</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Is it a relationship problem? </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Are processes, skills or IT tools missing?</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Is the task itself too time-consuming, so that it takes more time than expected?</a:t>
            </a:r>
            <a:endParaRPr lang="de-AT"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939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4037F-7739-F4CF-C8ED-3276A1F2D8E9}"/>
              </a:ext>
            </a:extLst>
          </p:cNvPr>
          <p:cNvSpPr>
            <a:spLocks noGrp="1"/>
          </p:cNvSpPr>
          <p:nvPr>
            <p:ph type="title"/>
          </p:nvPr>
        </p:nvSpPr>
        <p:spPr/>
        <p:txBody>
          <a:bodyPr/>
          <a:lstStyle/>
          <a:p>
            <a:r>
              <a:rPr lang="de-AT" sz="4400" b="1" dirty="0">
                <a:effectLst/>
                <a:latin typeface="Arial" panose="020B0604020202020204" pitchFamily="34" charset="0"/>
                <a:ea typeface="Calibri" panose="020F0502020204030204" pitchFamily="34" charset="0"/>
                <a:cs typeface="Arial" panose="020B0604020202020204" pitchFamily="34" charset="0"/>
              </a:rPr>
              <a:t>Project </a:t>
            </a:r>
            <a:r>
              <a:rPr lang="de-AT" sz="4400" b="1" dirty="0" err="1">
                <a:effectLst/>
                <a:latin typeface="Arial" panose="020B0604020202020204" pitchFamily="34" charset="0"/>
                <a:ea typeface="Calibri" panose="020F0502020204030204" pitchFamily="34" charset="0"/>
                <a:cs typeface="Arial" panose="020B0604020202020204" pitchFamily="34" charset="0"/>
              </a:rPr>
              <a:t>increase</a:t>
            </a:r>
            <a:r>
              <a:rPr lang="de-AT" sz="4400" b="1" dirty="0">
                <a:effectLst/>
                <a:latin typeface="Arial" panose="020B0604020202020204" pitchFamily="34" charset="0"/>
                <a:ea typeface="Calibri" panose="020F0502020204030204" pitchFamily="34" charset="0"/>
                <a:cs typeface="Arial" panose="020B0604020202020204" pitchFamily="34" charset="0"/>
              </a:rPr>
              <a:t> </a:t>
            </a:r>
            <a:r>
              <a:rPr lang="de-AT" sz="4400" b="1" dirty="0" err="1">
                <a:effectLst/>
                <a:latin typeface="Arial" panose="020B0604020202020204" pitchFamily="34" charset="0"/>
                <a:ea typeface="Calibri" panose="020F0502020204030204" pitchFamily="34" charset="0"/>
                <a:cs typeface="Arial" panose="020B0604020202020204" pitchFamily="34" charset="0"/>
              </a:rPr>
              <a:t>efficiency</a:t>
            </a:r>
            <a:r>
              <a:rPr lang="de-AT" sz="4400" b="1" dirty="0">
                <a:effectLst/>
                <a:latin typeface="Arial" panose="020B0604020202020204" pitchFamily="34" charset="0"/>
                <a:ea typeface="Calibri" panose="020F0502020204030204" pitchFamily="34" charset="0"/>
                <a:cs typeface="Arial" panose="020B0604020202020204" pitchFamily="34" charset="0"/>
              </a:rPr>
              <a:t>:</a:t>
            </a:r>
            <a:endParaRPr lang="de-AT" sz="4400" b="1" dirty="0"/>
          </a:p>
        </p:txBody>
      </p:sp>
      <p:sp>
        <p:nvSpPr>
          <p:cNvPr id="4" name="Fußzeilenplatzhalter 3">
            <a:extLst>
              <a:ext uri="{FF2B5EF4-FFF2-40B4-BE49-F238E27FC236}">
                <a16:creationId xmlns:a16="http://schemas.microsoft.com/office/drawing/2014/main" id="{5F39E75B-BDF6-AE05-98FB-A88A8B583A20}"/>
              </a:ext>
            </a:extLst>
          </p:cNvPr>
          <p:cNvSpPr>
            <a:spLocks noGrp="1"/>
          </p:cNvSpPr>
          <p:nvPr>
            <p:ph type="ftr" sz="quarter" idx="11"/>
          </p:nvPr>
        </p:nvSpPr>
        <p:spPr/>
        <p:txBody>
          <a:bodyPr/>
          <a:lstStyle/>
          <a:p>
            <a:r>
              <a:rPr lang="de-AT" dirty="0"/>
              <a:t>©</a:t>
            </a:r>
            <a:r>
              <a:rPr lang="de-AT" dirty="0" err="1"/>
              <a:t>Better</a:t>
            </a:r>
            <a:r>
              <a:rPr lang="de-AT" dirty="0"/>
              <a:t> </a:t>
            </a:r>
            <a:r>
              <a:rPr lang="de-AT" dirty="0" err="1"/>
              <a:t>linked</a:t>
            </a:r>
            <a:r>
              <a:rPr lang="de-AT" dirty="0"/>
              <a:t>/Corinna </a:t>
            </a:r>
            <a:r>
              <a:rPr lang="de-AT" dirty="0" err="1"/>
              <a:t>Häsele</a:t>
            </a:r>
            <a:endParaRPr lang="de-AT" dirty="0"/>
          </a:p>
        </p:txBody>
      </p:sp>
      <p:sp>
        <p:nvSpPr>
          <p:cNvPr id="5" name="Foliennummernplatzhalter 4">
            <a:extLst>
              <a:ext uri="{FF2B5EF4-FFF2-40B4-BE49-F238E27FC236}">
                <a16:creationId xmlns:a16="http://schemas.microsoft.com/office/drawing/2014/main" id="{A1950AE8-31D2-927E-2820-9673BB0DC1F0}"/>
              </a:ext>
            </a:extLst>
          </p:cNvPr>
          <p:cNvSpPr>
            <a:spLocks noGrp="1"/>
          </p:cNvSpPr>
          <p:nvPr>
            <p:ph type="sldNum" sz="quarter" idx="12"/>
          </p:nvPr>
        </p:nvSpPr>
        <p:spPr/>
        <p:txBody>
          <a:bodyPr/>
          <a:lstStyle/>
          <a:p>
            <a:fld id="{08E348F0-1BAD-4A47-BAEB-66CDABDD3426}" type="slidenum">
              <a:rPr lang="de-AT" smtClean="0"/>
              <a:t>5</a:t>
            </a:fld>
            <a:endParaRPr lang="de-AT"/>
          </a:p>
        </p:txBody>
      </p:sp>
      <p:pic>
        <p:nvPicPr>
          <p:cNvPr id="8" name="Grafik 7">
            <a:extLst>
              <a:ext uri="{FF2B5EF4-FFF2-40B4-BE49-F238E27FC236}">
                <a16:creationId xmlns:a16="http://schemas.microsoft.com/office/drawing/2014/main" id="{F84E9CEF-A3E7-0BA1-41E3-538591B946C4}"/>
              </a:ext>
            </a:extLst>
          </p:cNvPr>
          <p:cNvPicPr>
            <a:picLocks noChangeAspect="1"/>
          </p:cNvPicPr>
          <p:nvPr/>
        </p:nvPicPr>
        <p:blipFill>
          <a:blip r:embed="rId3"/>
          <a:stretch>
            <a:fillRect/>
          </a:stretch>
        </p:blipFill>
        <p:spPr>
          <a:xfrm>
            <a:off x="4445000" y="2673401"/>
            <a:ext cx="3024276" cy="3024276"/>
          </a:xfrm>
          <a:prstGeom prst="rect">
            <a:avLst/>
          </a:prstGeom>
        </p:spPr>
      </p:pic>
      <p:pic>
        <p:nvPicPr>
          <p:cNvPr id="16" name="Grafik 15">
            <a:extLst>
              <a:ext uri="{FF2B5EF4-FFF2-40B4-BE49-F238E27FC236}">
                <a16:creationId xmlns:a16="http://schemas.microsoft.com/office/drawing/2014/main" id="{CAE4E38D-9459-C3B8-5576-2B5CD2650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0900" y="1872296"/>
            <a:ext cx="4438255" cy="4438255"/>
          </a:xfrm>
          <a:prstGeom prst="rect">
            <a:avLst/>
          </a:prstGeom>
        </p:spPr>
      </p:pic>
      <p:sp>
        <p:nvSpPr>
          <p:cNvPr id="19" name="Textfeld 18">
            <a:extLst>
              <a:ext uri="{FF2B5EF4-FFF2-40B4-BE49-F238E27FC236}">
                <a16:creationId xmlns:a16="http://schemas.microsoft.com/office/drawing/2014/main" id="{391B6D42-7948-103D-6729-0ABDAC7087FA}"/>
              </a:ext>
            </a:extLst>
          </p:cNvPr>
          <p:cNvSpPr txBox="1"/>
          <p:nvPr/>
        </p:nvSpPr>
        <p:spPr>
          <a:xfrm>
            <a:off x="786077" y="2582247"/>
            <a:ext cx="11357945" cy="2246769"/>
          </a:xfrm>
          <a:prstGeom prst="rect">
            <a:avLst/>
          </a:prstGeom>
          <a:noFill/>
        </p:spPr>
        <p:txBody>
          <a:bodyPr wrap="square" rtlCol="0">
            <a:spAutoFit/>
          </a:bodyPr>
          <a:lstStyle/>
          <a:p>
            <a:r>
              <a:rPr lang="en-US" sz="2800" b="1" dirty="0">
                <a:effectLst/>
                <a:latin typeface="Arial" panose="020B0604020202020204" pitchFamily="34" charset="0"/>
                <a:ea typeface="Calibri" panose="020F0502020204030204" pitchFamily="34" charset="0"/>
                <a:cs typeface="Arial" panose="020B0604020202020204" pitchFamily="34" charset="0"/>
              </a:rPr>
              <a:t>AI recognizes </a:t>
            </a:r>
            <a:br>
              <a:rPr lang="en-US" sz="2800" b="1" dirty="0">
                <a:effectLst/>
                <a:latin typeface="Arial" panose="020B0604020202020204" pitchFamily="34" charset="0"/>
                <a:ea typeface="Calibri" panose="020F0502020204030204" pitchFamily="34" charset="0"/>
                <a:cs typeface="Arial" panose="020B0604020202020204" pitchFamily="34" charset="0"/>
              </a:rPr>
            </a:br>
            <a:r>
              <a:rPr lang="en-US" sz="2800" b="1" dirty="0">
                <a:effectLst/>
                <a:latin typeface="Arial" panose="020B0604020202020204" pitchFamily="34" charset="0"/>
                <a:ea typeface="Calibri" panose="020F0502020204030204" pitchFamily="34" charset="0"/>
                <a:cs typeface="Arial" panose="020B0604020202020204" pitchFamily="34" charset="0"/>
              </a:rPr>
              <a:t>relationships, </a:t>
            </a:r>
          </a:p>
          <a:p>
            <a:r>
              <a:rPr lang="en-US" sz="2800" b="1" dirty="0">
                <a:effectLst/>
                <a:latin typeface="Arial" panose="020B0604020202020204" pitchFamily="34" charset="0"/>
                <a:ea typeface="Calibri" panose="020F0502020204030204" pitchFamily="34" charset="0"/>
                <a:cs typeface="Arial" panose="020B0604020202020204" pitchFamily="34" charset="0"/>
              </a:rPr>
              <a:t>causes and effects, </a:t>
            </a:r>
          </a:p>
          <a:p>
            <a:r>
              <a:rPr lang="en-US" sz="2800" b="1" dirty="0">
                <a:effectLst/>
                <a:latin typeface="Arial" panose="020B0604020202020204" pitchFamily="34" charset="0"/>
                <a:ea typeface="Calibri" panose="020F0502020204030204" pitchFamily="34" charset="0"/>
                <a:cs typeface="Arial" panose="020B0604020202020204" pitchFamily="34" charset="0"/>
              </a:rPr>
              <a:t>clusters and </a:t>
            </a:r>
          </a:p>
          <a:p>
            <a:r>
              <a:rPr lang="en-US" sz="2800" b="1" dirty="0">
                <a:effectLst/>
                <a:latin typeface="Arial" panose="020B0604020202020204" pitchFamily="34" charset="0"/>
                <a:ea typeface="Calibri" panose="020F0502020204030204" pitchFamily="34" charset="0"/>
                <a:cs typeface="Arial" panose="020B0604020202020204" pitchFamily="34" charset="0"/>
              </a:rPr>
              <a:t>dependencies</a:t>
            </a:r>
            <a:r>
              <a:rPr lang="de-AT" sz="2800" b="1" dirty="0">
                <a:effectLst/>
                <a:latin typeface="Arial" panose="020B0604020202020204" pitchFamily="34" charset="0"/>
                <a:ea typeface="Calibri" panose="020F0502020204030204" pitchFamily="34" charset="0"/>
                <a:cs typeface="Arial" panose="020B0604020202020204" pitchFamily="34" charset="0"/>
              </a:rPr>
              <a:t>:</a:t>
            </a:r>
            <a:endParaRPr lang="de-AT" sz="2800" b="1" dirty="0"/>
          </a:p>
        </p:txBody>
      </p:sp>
      <p:sp>
        <p:nvSpPr>
          <p:cNvPr id="10" name="Textfeld 9">
            <a:extLst>
              <a:ext uri="{FF2B5EF4-FFF2-40B4-BE49-F238E27FC236}">
                <a16:creationId xmlns:a16="http://schemas.microsoft.com/office/drawing/2014/main" id="{08BD2B3A-79ED-D94D-CA53-0FC79B38B67E}"/>
              </a:ext>
            </a:extLst>
          </p:cNvPr>
          <p:cNvSpPr txBox="1"/>
          <p:nvPr/>
        </p:nvSpPr>
        <p:spPr>
          <a:xfrm>
            <a:off x="278780" y="5935067"/>
            <a:ext cx="688966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Relevant problems are identified and accurately solved.</a:t>
            </a:r>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90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54F1B-2AC1-90EC-EE69-4FBF7CE6F44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Was würden Sie in der Situation tun?</a:t>
            </a:r>
            <a:endParaRPr lang="de-AT" dirty="0"/>
          </a:p>
        </p:txBody>
      </p:sp>
      <p:sp>
        <p:nvSpPr>
          <p:cNvPr id="3" name="Inhaltsplatzhalter 2">
            <a:extLst>
              <a:ext uri="{FF2B5EF4-FFF2-40B4-BE49-F238E27FC236}">
                <a16:creationId xmlns:a16="http://schemas.microsoft.com/office/drawing/2014/main" id="{5DD6A39C-14B0-6D3E-6000-EA8E364C0982}"/>
              </a:ext>
            </a:extLst>
          </p:cNvPr>
          <p:cNvSpPr>
            <a:spLocks noGrp="1"/>
          </p:cNvSpPr>
          <p:nvPr>
            <p:ph idx="1"/>
          </p:nvPr>
        </p:nvSpPr>
        <p:spPr>
          <a:xfrm>
            <a:off x="838200" y="1901360"/>
            <a:ext cx="10515600" cy="4351338"/>
          </a:xfrm>
        </p:spPr>
        <p:txBody>
          <a:bodyPr/>
          <a:lstStyle/>
          <a:p>
            <a:r>
              <a:rPr lang="de-AT" dirty="0">
                <a:latin typeface="Arial" panose="020B0604020202020204" pitchFamily="34" charset="0"/>
                <a:cs typeface="Arial" panose="020B0604020202020204" pitchFamily="34" charset="0"/>
              </a:rPr>
              <a:t>Perspektivenwechsel, das sagen andere Nutzerinnen:</a:t>
            </a:r>
          </a:p>
        </p:txBody>
      </p:sp>
      <p:sp>
        <p:nvSpPr>
          <p:cNvPr id="4" name="Fußzeilenplatzhalter 3">
            <a:extLst>
              <a:ext uri="{FF2B5EF4-FFF2-40B4-BE49-F238E27FC236}">
                <a16:creationId xmlns:a16="http://schemas.microsoft.com/office/drawing/2014/main" id="{2EAE9DC5-C403-A406-9D67-A75E9F8EE74B}"/>
              </a:ext>
            </a:extLst>
          </p:cNvPr>
          <p:cNvSpPr>
            <a:spLocks noGrp="1"/>
          </p:cNvSpPr>
          <p:nvPr>
            <p:ph type="ftr" sz="quarter" idx="11"/>
          </p:nvPr>
        </p:nvSpPr>
        <p:spPr/>
        <p:txBody>
          <a:bodyPr/>
          <a:lstStyle/>
          <a:p>
            <a:r>
              <a:rPr lang="de-AT"/>
              <a:t>©Better linked/Corinna Häsele</a:t>
            </a:r>
          </a:p>
        </p:txBody>
      </p:sp>
      <p:sp>
        <p:nvSpPr>
          <p:cNvPr id="5" name="Foliennummernplatzhalter 4">
            <a:extLst>
              <a:ext uri="{FF2B5EF4-FFF2-40B4-BE49-F238E27FC236}">
                <a16:creationId xmlns:a16="http://schemas.microsoft.com/office/drawing/2014/main" id="{FDD4EE8F-488D-9606-95A3-CDA150FB5F51}"/>
              </a:ext>
            </a:extLst>
          </p:cNvPr>
          <p:cNvSpPr>
            <a:spLocks noGrp="1"/>
          </p:cNvSpPr>
          <p:nvPr>
            <p:ph type="sldNum" sz="quarter" idx="12"/>
          </p:nvPr>
        </p:nvSpPr>
        <p:spPr/>
        <p:txBody>
          <a:bodyPr/>
          <a:lstStyle/>
          <a:p>
            <a:fld id="{08E348F0-1BAD-4A47-BAEB-66CDABDD3426}" type="slidenum">
              <a:rPr lang="de-AT" smtClean="0"/>
              <a:t>6</a:t>
            </a:fld>
            <a:endParaRPr lang="de-AT"/>
          </a:p>
        </p:txBody>
      </p:sp>
      <p:sp>
        <p:nvSpPr>
          <p:cNvPr id="9" name="Textfeld 8">
            <a:extLst>
              <a:ext uri="{FF2B5EF4-FFF2-40B4-BE49-F238E27FC236}">
                <a16:creationId xmlns:a16="http://schemas.microsoft.com/office/drawing/2014/main" id="{15DAF5FF-83F6-8459-0B90-C439ED9ECC2F}"/>
              </a:ext>
            </a:extLst>
          </p:cNvPr>
          <p:cNvSpPr txBox="1"/>
          <p:nvPr/>
        </p:nvSpPr>
        <p:spPr>
          <a:xfrm>
            <a:off x="4244312" y="3277510"/>
            <a:ext cx="4689935" cy="3127138"/>
          </a:xfrm>
          <a:prstGeom prst="rect">
            <a:avLst/>
          </a:prstGeom>
          <a:noFill/>
        </p:spPr>
        <p:txBody>
          <a:bodyPr wrap="square" rtlCol="0">
            <a:spAutoFit/>
          </a:bodyPr>
          <a:lstStyle/>
          <a:p>
            <a:pPr marL="285750" lvl="0" indent="-285750">
              <a:lnSpc>
                <a:spcPct val="107000"/>
              </a:lnSpc>
              <a:buFont typeface="Arial" panose="020B0604020202020204" pitchFamily="34" charset="0"/>
              <a:buChar char="•"/>
            </a:pPr>
            <a:r>
              <a:rPr lang="de-AT" sz="1600" dirty="0">
                <a:effectLst/>
                <a:latin typeface="Arial" panose="020B0604020202020204" pitchFamily="34" charset="0"/>
                <a:ea typeface="Calibri" panose="020F0502020204030204" pitchFamily="34" charset="0"/>
                <a:cs typeface="Arial" panose="020B0604020202020204" pitchFamily="34" charset="0"/>
              </a:rPr>
              <a:t>Zu langsam </a:t>
            </a:r>
          </a:p>
          <a:p>
            <a:pPr marL="285750" lvl="0" indent="-285750">
              <a:lnSpc>
                <a:spcPct val="107000"/>
              </a:lnSpc>
              <a:buFont typeface="Arial" panose="020B0604020202020204" pitchFamily="34" charset="0"/>
              <a:buChar char="•"/>
            </a:pPr>
            <a:r>
              <a:rPr lang="de-AT" sz="1600" dirty="0">
                <a:effectLst/>
                <a:latin typeface="Arial" panose="020B0604020202020204" pitchFamily="34" charset="0"/>
                <a:ea typeface="Calibri" panose="020F0502020204030204" pitchFamily="34" charset="0"/>
                <a:cs typeface="Arial" panose="020B0604020202020204" pitchFamily="34" charset="0"/>
              </a:rPr>
              <a:t>Umstrukturieren</a:t>
            </a:r>
          </a:p>
          <a:p>
            <a:pPr marL="285750" lvl="0" indent="-285750">
              <a:lnSpc>
                <a:spcPct val="107000"/>
              </a:lnSpc>
              <a:buFont typeface="Arial" panose="020B0604020202020204" pitchFamily="34" charset="0"/>
              <a:buChar char="•"/>
            </a:pPr>
            <a:r>
              <a:rPr lang="de-AT" sz="1600" dirty="0">
                <a:effectLst/>
                <a:latin typeface="Arial" panose="020B0604020202020204" pitchFamily="34" charset="0"/>
                <a:ea typeface="Calibri" panose="020F0502020204030204" pitchFamily="34" charset="0"/>
                <a:cs typeface="Arial" panose="020B0604020202020204" pitchFamily="34" charset="0"/>
              </a:rPr>
              <a:t>Chef kann sich auf Dich verlassen	</a:t>
            </a:r>
          </a:p>
          <a:p>
            <a:pPr marL="285750" lvl="0" indent="-285750">
              <a:lnSpc>
                <a:spcPct val="107000"/>
              </a:lnSpc>
              <a:buFont typeface="Arial" panose="020B0604020202020204" pitchFamily="34" charset="0"/>
              <a:buChar char="•"/>
            </a:pPr>
            <a:r>
              <a:rPr lang="de-AT" sz="1600" dirty="0">
                <a:effectLst/>
                <a:latin typeface="Arial" panose="020B0604020202020204" pitchFamily="34" charset="0"/>
                <a:ea typeface="Calibri" panose="020F0502020204030204" pitchFamily="34" charset="0"/>
                <a:cs typeface="Arial" panose="020B0604020202020204" pitchFamily="34" charset="0"/>
              </a:rPr>
              <a:t>Jobwechsel</a:t>
            </a:r>
          </a:p>
          <a:p>
            <a:pPr marL="285750" lvl="0" indent="-285750">
              <a:lnSpc>
                <a:spcPct val="107000"/>
              </a:lnSpc>
              <a:spcAft>
                <a:spcPts val="600"/>
              </a:spcAft>
              <a:buFont typeface="Arial" panose="020B0604020202020204" pitchFamily="34" charset="0"/>
              <a:buChar char="•"/>
            </a:pPr>
            <a:r>
              <a:rPr lang="de-AT" sz="1600" dirty="0">
                <a:effectLst/>
                <a:latin typeface="Arial" panose="020B0604020202020204" pitchFamily="34" charset="0"/>
                <a:ea typeface="Calibri" panose="020F0502020204030204" pitchFamily="34" charset="0"/>
                <a:cs typeface="Arial" panose="020B0604020202020204" pitchFamily="34" charset="0"/>
              </a:rPr>
              <a:t>Nicht nein sagen können		</a:t>
            </a:r>
          </a:p>
          <a:p>
            <a:pPr marL="285750" lvl="0" indent="-285750">
              <a:lnSpc>
                <a:spcPct val="107000"/>
              </a:lnSpc>
              <a:buFont typeface="Arial" panose="020B0604020202020204" pitchFamily="34" charset="0"/>
              <a:buChar char="•"/>
            </a:pPr>
            <a:r>
              <a:rPr lang="de-AT" sz="1600" dirty="0">
                <a:effectLst/>
                <a:latin typeface="Arial" panose="020B0604020202020204" pitchFamily="34" charset="0"/>
                <a:ea typeface="Calibri" panose="020F0502020204030204" pitchFamily="34" charset="0"/>
                <a:cs typeface="Arial" panose="020B0604020202020204" pitchFamily="34" charset="0"/>
              </a:rPr>
              <a:t>Mehr Spezialisierung</a:t>
            </a:r>
          </a:p>
          <a:p>
            <a:pPr marL="285750" lvl="0" indent="-285750">
              <a:lnSpc>
                <a:spcPct val="107000"/>
              </a:lnSpc>
              <a:buFont typeface="Arial" panose="020B0604020202020204" pitchFamily="34" charset="0"/>
              <a:buChar char="•"/>
            </a:pPr>
            <a:r>
              <a:rPr lang="de-AT" sz="1600" dirty="0">
                <a:effectLst/>
                <a:latin typeface="Arial" panose="020B0604020202020204" pitchFamily="34" charset="0"/>
                <a:ea typeface="Calibri" panose="020F0502020204030204" pitchFamily="34" charset="0"/>
                <a:cs typeface="Arial" panose="020B0604020202020204" pitchFamily="34" charset="0"/>
              </a:rPr>
              <a:t>Termindruck		</a:t>
            </a:r>
          </a:p>
          <a:p>
            <a:pPr marL="285750" lvl="0" indent="-285750">
              <a:lnSpc>
                <a:spcPct val="107000"/>
              </a:lnSpc>
              <a:buFont typeface="Arial" panose="020B0604020202020204" pitchFamily="34" charset="0"/>
              <a:buChar char="•"/>
            </a:pPr>
            <a:r>
              <a:rPr lang="de-AT" sz="1600" dirty="0">
                <a:effectLst/>
                <a:latin typeface="Arial" panose="020B0604020202020204" pitchFamily="34" charset="0"/>
                <a:ea typeface="Calibri" panose="020F0502020204030204" pitchFamily="34" charset="0"/>
                <a:cs typeface="Arial" panose="020B0604020202020204" pitchFamily="34" charset="0"/>
              </a:rPr>
              <a:t>Netzwerk an Unterstützerinnen</a:t>
            </a:r>
          </a:p>
          <a:p>
            <a:pPr marL="285750" lvl="0" indent="-285750">
              <a:lnSpc>
                <a:spcPct val="107000"/>
              </a:lnSpc>
              <a:buFont typeface="Arial" panose="020B0604020202020204" pitchFamily="34" charset="0"/>
              <a:buChar char="•"/>
            </a:pPr>
            <a:r>
              <a:rPr lang="de-AT" sz="1600" dirty="0">
                <a:effectLst/>
                <a:latin typeface="Arial" panose="020B0604020202020204" pitchFamily="34" charset="0"/>
                <a:ea typeface="Calibri" panose="020F0502020204030204" pitchFamily="34" charset="0"/>
                <a:cs typeface="Arial" panose="020B0604020202020204" pitchFamily="34" charset="0"/>
              </a:rPr>
              <a:t>Chef hat selbst Druck</a:t>
            </a:r>
          </a:p>
          <a:p>
            <a:pPr marL="285750" lvl="0" indent="-285750">
              <a:lnSpc>
                <a:spcPct val="107000"/>
              </a:lnSpc>
              <a:spcAft>
                <a:spcPts val="600"/>
              </a:spcAft>
              <a:buFont typeface="Arial" panose="020B0604020202020204" pitchFamily="34" charset="0"/>
              <a:buChar char="•"/>
            </a:pPr>
            <a:r>
              <a:rPr lang="de-AT" sz="1600" dirty="0">
                <a:effectLst/>
                <a:latin typeface="Arial" panose="020B0604020202020204" pitchFamily="34" charset="0"/>
                <a:ea typeface="Calibri" panose="020F0502020204030204" pitchFamily="34" charset="0"/>
                <a:cs typeface="Arial" panose="020B0604020202020204" pitchFamily="34" charset="0"/>
              </a:rPr>
              <a:t>Auf ein Bier gehen</a:t>
            </a:r>
          </a:p>
          <a:p>
            <a:pPr marL="285750" indent="-285750">
              <a:buFont typeface="Arial" panose="020B0604020202020204" pitchFamily="34" charset="0"/>
              <a:buChar char="•"/>
            </a:pPr>
            <a:endParaRPr lang="de-AT" sz="160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719E20B7-656F-7413-C237-FFC2052D301B}"/>
              </a:ext>
            </a:extLst>
          </p:cNvPr>
          <p:cNvSpPr txBox="1"/>
          <p:nvPr/>
        </p:nvSpPr>
        <p:spPr>
          <a:xfrm>
            <a:off x="467576" y="3253785"/>
            <a:ext cx="3342424" cy="3150863"/>
          </a:xfrm>
          <a:prstGeom prst="rect">
            <a:avLst/>
          </a:prstGeom>
          <a:noFill/>
        </p:spPr>
        <p:txBody>
          <a:bodyPr wrap="square" rtlCol="0">
            <a:spAutoFit/>
          </a:bodyPr>
          <a:lstStyle/>
          <a:p>
            <a:pPr marL="285750" lvl="0" indent="-285750">
              <a:lnSpc>
                <a:spcPct val="107000"/>
              </a:lnSpc>
              <a:buFont typeface="Arial" panose="020B0604020202020204" pitchFamily="34" charset="0"/>
              <a:buChar char="•"/>
            </a:pPr>
            <a:r>
              <a:rPr lang="de-AT" sz="1400" dirty="0">
                <a:effectLst/>
                <a:latin typeface="Arial" panose="020B0604020202020204" pitchFamily="34" charset="0"/>
                <a:ea typeface="Calibri" panose="020F0502020204030204" pitchFamily="34" charset="0"/>
                <a:cs typeface="Arial" panose="020B0604020202020204" pitchFamily="34" charset="0"/>
              </a:rPr>
              <a:t>Überstunden gemacht</a:t>
            </a:r>
          </a:p>
          <a:p>
            <a:pPr marL="285750" lvl="0" indent="-285750">
              <a:lnSpc>
                <a:spcPct val="107000"/>
              </a:lnSpc>
              <a:buFont typeface="Arial" panose="020B0604020202020204" pitchFamily="34" charset="0"/>
              <a:buChar char="•"/>
            </a:pPr>
            <a:r>
              <a:rPr lang="de-AT" sz="1400" dirty="0">
                <a:effectLst/>
                <a:latin typeface="Arial" panose="020B0604020202020204" pitchFamily="34" charset="0"/>
                <a:ea typeface="Calibri" panose="020F0502020204030204" pitchFamily="34" charset="0"/>
                <a:cs typeface="Arial" panose="020B0604020202020204" pitchFamily="34" charset="0"/>
              </a:rPr>
              <a:t>Neue Projekte höher priorisiert und alte Projekte liegen gelassen</a:t>
            </a:r>
          </a:p>
          <a:p>
            <a:pPr marL="285750" lvl="0" indent="-285750">
              <a:lnSpc>
                <a:spcPct val="107000"/>
              </a:lnSpc>
              <a:buFont typeface="Arial" panose="020B0604020202020204" pitchFamily="34" charset="0"/>
              <a:buChar char="•"/>
            </a:pPr>
            <a:r>
              <a:rPr lang="de-AT" sz="1400" dirty="0">
                <a:effectLst/>
                <a:latin typeface="Arial" panose="020B0604020202020204" pitchFamily="34" charset="0"/>
                <a:ea typeface="Calibri" panose="020F0502020204030204" pitchFamily="34" charset="0"/>
                <a:cs typeface="Arial" panose="020B0604020202020204" pitchFamily="34" charset="0"/>
              </a:rPr>
              <a:t>Sich Hilfe geholt von Kolleginnen</a:t>
            </a:r>
          </a:p>
          <a:p>
            <a:pPr marL="285750" lvl="0" indent="-285750">
              <a:lnSpc>
                <a:spcPct val="107000"/>
              </a:lnSpc>
              <a:buFont typeface="Arial" panose="020B0604020202020204" pitchFamily="34" charset="0"/>
              <a:buChar char="•"/>
            </a:pPr>
            <a:r>
              <a:rPr lang="de-AT" sz="1400" dirty="0">
                <a:effectLst/>
                <a:latin typeface="Arial" panose="020B0604020202020204" pitchFamily="34" charset="0"/>
                <a:ea typeface="Calibri" panose="020F0502020204030204" pitchFamily="34" charset="0"/>
                <a:cs typeface="Arial" panose="020B0604020202020204" pitchFamily="34" charset="0"/>
              </a:rPr>
              <a:t>Ein persönliches Gespräch mit dem Chef vereinbart</a:t>
            </a:r>
          </a:p>
          <a:p>
            <a:pPr marL="285750" lvl="0" indent="-285750">
              <a:lnSpc>
                <a:spcPct val="107000"/>
              </a:lnSpc>
              <a:spcAft>
                <a:spcPts val="600"/>
              </a:spcAft>
              <a:buFont typeface="Arial" panose="020B0604020202020204" pitchFamily="34" charset="0"/>
              <a:buChar char="•"/>
            </a:pPr>
            <a:r>
              <a:rPr lang="de-AT" sz="1400" dirty="0">
                <a:effectLst/>
                <a:latin typeface="Arial" panose="020B0604020202020204" pitchFamily="34" charset="0"/>
                <a:ea typeface="Calibri" panose="020F0502020204030204" pitchFamily="34" charset="0"/>
                <a:cs typeface="Arial" panose="020B0604020202020204" pitchFamily="34" charset="0"/>
              </a:rPr>
              <a:t>Prioritäten verschoben, welche Teile meiner Arbeit sind wichtig, welche kann ich auch einmal weglassen, worauf konzentriere ich mich im Detail und was mache ich oberflächlich</a:t>
            </a:r>
          </a:p>
          <a:p>
            <a:pPr marL="285750" indent="-285750">
              <a:buFont typeface="Arial" panose="020B0604020202020204" pitchFamily="34" charset="0"/>
              <a:buChar char="•"/>
            </a:pPr>
            <a:endParaRPr lang="de-AT" sz="1400" dirty="0">
              <a:latin typeface="Arial" panose="020B0604020202020204" pitchFamily="34" charset="0"/>
              <a:cs typeface="Arial" panose="020B0604020202020204" pitchFamily="34" charset="0"/>
            </a:endParaRPr>
          </a:p>
        </p:txBody>
      </p:sp>
      <p:sp>
        <p:nvSpPr>
          <p:cNvPr id="17" name="Textfeld 16">
            <a:extLst>
              <a:ext uri="{FF2B5EF4-FFF2-40B4-BE49-F238E27FC236}">
                <a16:creationId xmlns:a16="http://schemas.microsoft.com/office/drawing/2014/main" id="{8B61B4FB-AF7B-9028-EEE8-D0069116627D}"/>
              </a:ext>
            </a:extLst>
          </p:cNvPr>
          <p:cNvSpPr txBox="1"/>
          <p:nvPr/>
        </p:nvSpPr>
        <p:spPr>
          <a:xfrm>
            <a:off x="8081242" y="3121208"/>
            <a:ext cx="3402742" cy="3234796"/>
          </a:xfrm>
          <a:prstGeom prst="rect">
            <a:avLst/>
          </a:prstGeom>
          <a:noFill/>
        </p:spPr>
        <p:txBody>
          <a:bodyPr wrap="square" rtlCol="0">
            <a:spAutoFit/>
          </a:bodyPr>
          <a:lstStyle/>
          <a:p>
            <a:pPr marL="285750" lvl="0" indent="-285750">
              <a:lnSpc>
                <a:spcPct val="107000"/>
              </a:lnSpc>
              <a:buFont typeface="Arial" panose="020B0604020202020204" pitchFamily="34" charset="0"/>
              <a:buChar char="•"/>
            </a:pPr>
            <a:r>
              <a:rPr lang="de-AT" sz="1600" dirty="0">
                <a:effectLst/>
                <a:latin typeface="Arial" panose="020B0604020202020204" pitchFamily="34" charset="0"/>
                <a:ea typeface="Calibri" panose="020F0502020204030204" pitchFamily="34" charset="0"/>
                <a:cs typeface="Arial" panose="020B0604020202020204" pitchFamily="34" charset="0"/>
              </a:rPr>
              <a:t>Ein Spaziergang mit dem Chef</a:t>
            </a:r>
          </a:p>
          <a:p>
            <a:pPr marL="285750" lvl="0" indent="-285750">
              <a:lnSpc>
                <a:spcPct val="107000"/>
              </a:lnSpc>
              <a:buFont typeface="Arial" panose="020B0604020202020204" pitchFamily="34" charset="0"/>
              <a:buChar char="•"/>
            </a:pPr>
            <a:r>
              <a:rPr lang="de-AT" sz="1600" dirty="0">
                <a:effectLst/>
                <a:latin typeface="Arial" panose="020B0604020202020204" pitchFamily="34" charset="0"/>
                <a:ea typeface="Calibri" panose="020F0502020204030204" pitchFamily="34" charset="0"/>
                <a:cs typeface="Arial" panose="020B0604020202020204" pitchFamily="34" charset="0"/>
              </a:rPr>
              <a:t>Ein gemeinsames Mittagessen, wir haben auch über Privates gesprochen</a:t>
            </a:r>
          </a:p>
          <a:p>
            <a:pPr marL="285750" lvl="0" indent="-285750">
              <a:lnSpc>
                <a:spcPct val="107000"/>
              </a:lnSpc>
              <a:buFont typeface="Arial" panose="020B0604020202020204" pitchFamily="34" charset="0"/>
              <a:buChar char="•"/>
            </a:pPr>
            <a:r>
              <a:rPr lang="de-AT" sz="1600" dirty="0">
                <a:effectLst/>
                <a:latin typeface="Arial" panose="020B0604020202020204" pitchFamily="34" charset="0"/>
                <a:ea typeface="Calibri" panose="020F0502020204030204" pitchFamily="34" charset="0"/>
                <a:cs typeface="Arial" panose="020B0604020202020204" pitchFamily="34" charset="0"/>
              </a:rPr>
              <a:t>Motive des Chefs hinterfragt</a:t>
            </a:r>
          </a:p>
          <a:p>
            <a:pPr marL="285750" lvl="0" indent="-285750">
              <a:lnSpc>
                <a:spcPct val="107000"/>
              </a:lnSpc>
              <a:buFont typeface="Arial" panose="020B0604020202020204" pitchFamily="34" charset="0"/>
              <a:buChar char="•"/>
            </a:pPr>
            <a:r>
              <a:rPr lang="de-AT" sz="1600" dirty="0">
                <a:effectLst/>
                <a:latin typeface="Arial" panose="020B0604020202020204" pitchFamily="34" charset="0"/>
                <a:ea typeface="Calibri" panose="020F0502020204030204" pitchFamily="34" charset="0"/>
                <a:cs typeface="Arial" panose="020B0604020202020204" pitchFamily="34" charset="0"/>
              </a:rPr>
              <a:t>Ich habe dem Chef gesagt was ich an ihm mag, aber auch was mich stört (Sandwich Gespräch)</a:t>
            </a:r>
          </a:p>
          <a:p>
            <a:pPr marL="285750" lvl="0" indent="-285750">
              <a:lnSpc>
                <a:spcPct val="107000"/>
              </a:lnSpc>
              <a:spcAft>
                <a:spcPts val="800"/>
              </a:spcAft>
              <a:buFont typeface="Arial" panose="020B0604020202020204" pitchFamily="34" charset="0"/>
              <a:buChar char="•"/>
            </a:pPr>
            <a:r>
              <a:rPr lang="de-AT" sz="1600" dirty="0">
                <a:effectLst/>
                <a:latin typeface="Arial" panose="020B0604020202020204" pitchFamily="34" charset="0"/>
                <a:ea typeface="Calibri" panose="020F0502020204030204" pitchFamily="34" charset="0"/>
                <a:cs typeface="Arial" panose="020B0604020202020204" pitchFamily="34" charset="0"/>
              </a:rPr>
              <a:t>An einem Teambuilding Workshop teilgenommen</a:t>
            </a:r>
            <a:br>
              <a:rPr lang="de-AT" sz="1600" dirty="0">
                <a:effectLst/>
                <a:latin typeface="Arial" panose="020B0604020202020204" pitchFamily="34" charset="0"/>
                <a:ea typeface="Calibri" panose="020F0502020204030204" pitchFamily="34" charset="0"/>
                <a:cs typeface="Arial" panose="020B0604020202020204" pitchFamily="34" charset="0"/>
              </a:rPr>
            </a:br>
            <a:r>
              <a:rPr lang="de-AT" sz="1600" dirty="0">
                <a:effectLst/>
                <a:latin typeface="Arial" panose="020B0604020202020204" pitchFamily="34" charset="0"/>
                <a:ea typeface="Calibri" panose="020F0502020204030204" pitchFamily="34" charset="0"/>
                <a:cs typeface="Arial" panose="020B0604020202020204" pitchFamily="34" charset="0"/>
              </a:rPr>
              <a:t>Ich habe mich getraut, nein zu sagen</a:t>
            </a:r>
            <a:endParaRPr lang="de-AT" sz="1600" dirty="0">
              <a:latin typeface="Arial" panose="020B0604020202020204" pitchFamily="34" charset="0"/>
              <a:cs typeface="Arial" panose="020B0604020202020204" pitchFamily="34" charset="0"/>
            </a:endParaRPr>
          </a:p>
        </p:txBody>
      </p:sp>
      <p:sp>
        <p:nvSpPr>
          <p:cNvPr id="18" name="Rechteck: eine Ecke abgerundet 17">
            <a:extLst>
              <a:ext uri="{FF2B5EF4-FFF2-40B4-BE49-F238E27FC236}">
                <a16:creationId xmlns:a16="http://schemas.microsoft.com/office/drawing/2014/main" id="{F2BC1F1A-0334-E328-BB99-5584E41BB341}"/>
              </a:ext>
            </a:extLst>
          </p:cNvPr>
          <p:cNvSpPr/>
          <p:nvPr/>
        </p:nvSpPr>
        <p:spPr>
          <a:xfrm>
            <a:off x="8221133" y="2427109"/>
            <a:ext cx="3162300" cy="579755"/>
          </a:xfrm>
          <a:prstGeom prst="round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19" name="Textfeld 18">
            <a:extLst>
              <a:ext uri="{FF2B5EF4-FFF2-40B4-BE49-F238E27FC236}">
                <a16:creationId xmlns:a16="http://schemas.microsoft.com/office/drawing/2014/main" id="{9F93ED1B-E814-A53D-E348-39D4922257B7}"/>
              </a:ext>
            </a:extLst>
          </p:cNvPr>
          <p:cNvSpPr txBox="1"/>
          <p:nvPr/>
        </p:nvSpPr>
        <p:spPr>
          <a:xfrm>
            <a:off x="8339666" y="2417705"/>
            <a:ext cx="3285067" cy="646331"/>
          </a:xfrm>
          <a:prstGeom prst="rect">
            <a:avLst/>
          </a:prstGeom>
          <a:noFill/>
        </p:spPr>
        <p:txBody>
          <a:bodyPr wrap="square" rtlCol="0">
            <a:spAutoFit/>
          </a:bodyPr>
          <a:lstStyle/>
          <a:p>
            <a:r>
              <a:rPr lang="de-AT" dirty="0">
                <a:latin typeface="Arial" panose="020B0604020202020204" pitchFamily="34" charset="0"/>
                <a:cs typeface="Arial" panose="020B0604020202020204" pitchFamily="34" charset="0"/>
              </a:rPr>
              <a:t>Die wertvollsten Tipps der Community:</a:t>
            </a:r>
          </a:p>
        </p:txBody>
      </p:sp>
      <p:sp>
        <p:nvSpPr>
          <p:cNvPr id="21" name="Rechteck: eine Ecke abgerundet 20">
            <a:extLst>
              <a:ext uri="{FF2B5EF4-FFF2-40B4-BE49-F238E27FC236}">
                <a16:creationId xmlns:a16="http://schemas.microsoft.com/office/drawing/2014/main" id="{01240D34-CD66-A26B-72F6-92231D765E49}"/>
              </a:ext>
            </a:extLst>
          </p:cNvPr>
          <p:cNvSpPr/>
          <p:nvPr/>
        </p:nvSpPr>
        <p:spPr>
          <a:xfrm>
            <a:off x="4327879" y="2423822"/>
            <a:ext cx="2909892" cy="579755"/>
          </a:xfrm>
          <a:prstGeom prst="round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23" name="Textfeld 22">
            <a:extLst>
              <a:ext uri="{FF2B5EF4-FFF2-40B4-BE49-F238E27FC236}">
                <a16:creationId xmlns:a16="http://schemas.microsoft.com/office/drawing/2014/main" id="{7614C066-4128-466A-1E3A-FB5D717BE76B}"/>
              </a:ext>
            </a:extLst>
          </p:cNvPr>
          <p:cNvSpPr txBox="1"/>
          <p:nvPr/>
        </p:nvSpPr>
        <p:spPr>
          <a:xfrm>
            <a:off x="4505679" y="2538650"/>
            <a:ext cx="3285067" cy="369332"/>
          </a:xfrm>
          <a:prstGeom prst="rect">
            <a:avLst/>
          </a:prstGeom>
          <a:noFill/>
        </p:spPr>
        <p:txBody>
          <a:bodyPr wrap="square" rtlCol="0">
            <a:spAutoFit/>
          </a:bodyPr>
          <a:lstStyle/>
          <a:p>
            <a:r>
              <a:rPr lang="de-AT" dirty="0">
                <a:latin typeface="Arial" panose="020B0604020202020204" pitchFamily="34" charset="0"/>
                <a:cs typeface="Arial" panose="020B0604020202020204" pitchFamily="34" charset="0"/>
              </a:rPr>
              <a:t>Nutzerinnenfeedback</a:t>
            </a:r>
          </a:p>
        </p:txBody>
      </p:sp>
      <p:sp>
        <p:nvSpPr>
          <p:cNvPr id="25" name="Rechteck: eine Ecke abgerundet 24">
            <a:extLst>
              <a:ext uri="{FF2B5EF4-FFF2-40B4-BE49-F238E27FC236}">
                <a16:creationId xmlns:a16="http://schemas.microsoft.com/office/drawing/2014/main" id="{BD1B91EB-CE6E-4CB6-7D50-3DC0001E10C9}"/>
              </a:ext>
            </a:extLst>
          </p:cNvPr>
          <p:cNvSpPr/>
          <p:nvPr/>
        </p:nvSpPr>
        <p:spPr>
          <a:xfrm>
            <a:off x="426155" y="2427109"/>
            <a:ext cx="3285067" cy="576469"/>
          </a:xfrm>
          <a:prstGeom prst="round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27" name="Textfeld 26">
            <a:extLst>
              <a:ext uri="{FF2B5EF4-FFF2-40B4-BE49-F238E27FC236}">
                <a16:creationId xmlns:a16="http://schemas.microsoft.com/office/drawing/2014/main" id="{92DB9B2B-EEAC-CDB6-0BD6-8A1DE272CFA4}"/>
              </a:ext>
            </a:extLst>
          </p:cNvPr>
          <p:cNvSpPr txBox="1"/>
          <p:nvPr/>
        </p:nvSpPr>
        <p:spPr>
          <a:xfrm>
            <a:off x="550517" y="2400150"/>
            <a:ext cx="3285067" cy="646331"/>
          </a:xfrm>
          <a:prstGeom prst="rect">
            <a:avLst/>
          </a:prstGeom>
          <a:noFill/>
        </p:spPr>
        <p:txBody>
          <a:bodyPr wrap="square" rtlCol="0">
            <a:spAutoFit/>
          </a:bodyPr>
          <a:lstStyle/>
          <a:p>
            <a:r>
              <a:rPr lang="de-AT" dirty="0">
                <a:latin typeface="Arial" panose="020B0604020202020204" pitchFamily="34" charset="0"/>
                <a:cs typeface="Arial" panose="020B0604020202020204" pitchFamily="34" charset="0"/>
              </a:rPr>
              <a:t>Problemlösung anderer Nutzerinnen</a:t>
            </a:r>
          </a:p>
        </p:txBody>
      </p:sp>
    </p:spTree>
    <p:extLst>
      <p:ext uri="{BB962C8B-B14F-4D97-AF65-F5344CB8AC3E}">
        <p14:creationId xmlns:p14="http://schemas.microsoft.com/office/powerpoint/2010/main" val="421604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016FD2-C223-F9DE-00DD-41D17532563D}"/>
              </a:ext>
            </a:extLst>
          </p:cNvPr>
          <p:cNvSpPr>
            <a:spLocks noGrp="1"/>
          </p:cNvSpPr>
          <p:nvPr>
            <p:ph type="ctrTitle"/>
          </p:nvPr>
        </p:nvSpPr>
        <p:spPr>
          <a:xfrm>
            <a:off x="1524000" y="349957"/>
            <a:ext cx="9144000" cy="1320800"/>
          </a:xfrm>
        </p:spPr>
        <p:txBody>
          <a:bodyPr>
            <a:normAutofit/>
          </a:bodyPr>
          <a:lstStyle/>
          <a:p>
            <a:pPr algn="l"/>
            <a:r>
              <a:rPr lang="de-AT" dirty="0">
                <a:latin typeface="Arial" panose="020B0604020202020204" pitchFamily="34" charset="0"/>
                <a:cs typeface="Arial" panose="020B0604020202020204" pitchFamily="34" charset="0"/>
              </a:rPr>
              <a:t>Network</a:t>
            </a:r>
          </a:p>
        </p:txBody>
      </p:sp>
      <p:sp>
        <p:nvSpPr>
          <p:cNvPr id="4" name="Fußzeilenplatzhalter 3">
            <a:extLst>
              <a:ext uri="{FF2B5EF4-FFF2-40B4-BE49-F238E27FC236}">
                <a16:creationId xmlns:a16="http://schemas.microsoft.com/office/drawing/2014/main" id="{293C8D5E-7D45-B6C6-EAD8-89E7C807AF63}"/>
              </a:ext>
            </a:extLst>
          </p:cNvPr>
          <p:cNvSpPr>
            <a:spLocks noGrp="1"/>
          </p:cNvSpPr>
          <p:nvPr>
            <p:ph type="ftr" sz="quarter" idx="11"/>
          </p:nvPr>
        </p:nvSpPr>
        <p:spPr/>
        <p:txBody>
          <a:bodyPr/>
          <a:lstStyle/>
          <a:p>
            <a:r>
              <a:rPr lang="de-AT"/>
              <a:t>©Better linked/Corinna Häsele</a:t>
            </a:r>
          </a:p>
        </p:txBody>
      </p:sp>
      <p:sp>
        <p:nvSpPr>
          <p:cNvPr id="5" name="Foliennummernplatzhalter 4">
            <a:extLst>
              <a:ext uri="{FF2B5EF4-FFF2-40B4-BE49-F238E27FC236}">
                <a16:creationId xmlns:a16="http://schemas.microsoft.com/office/drawing/2014/main" id="{47F1BE14-C6F3-DEA4-6FA6-152ECED8C834}"/>
              </a:ext>
            </a:extLst>
          </p:cNvPr>
          <p:cNvSpPr>
            <a:spLocks noGrp="1"/>
          </p:cNvSpPr>
          <p:nvPr>
            <p:ph type="sldNum" sz="quarter" idx="12"/>
          </p:nvPr>
        </p:nvSpPr>
        <p:spPr/>
        <p:txBody>
          <a:bodyPr/>
          <a:lstStyle/>
          <a:p>
            <a:fld id="{08E348F0-1BAD-4A47-BAEB-66CDABDD3426}" type="slidenum">
              <a:rPr lang="de-AT" smtClean="0"/>
              <a:t>7</a:t>
            </a:fld>
            <a:endParaRPr lang="de-AT"/>
          </a:p>
        </p:txBody>
      </p:sp>
      <p:sp>
        <p:nvSpPr>
          <p:cNvPr id="9" name="Textfeld 8">
            <a:extLst>
              <a:ext uri="{FF2B5EF4-FFF2-40B4-BE49-F238E27FC236}">
                <a16:creationId xmlns:a16="http://schemas.microsoft.com/office/drawing/2014/main" id="{1DA82249-9120-7718-36D0-828C330BE398}"/>
              </a:ext>
            </a:extLst>
          </p:cNvPr>
          <p:cNvSpPr txBox="1"/>
          <p:nvPr/>
        </p:nvSpPr>
        <p:spPr>
          <a:xfrm>
            <a:off x="838200" y="1959099"/>
            <a:ext cx="7315200" cy="3927935"/>
          </a:xfrm>
          <a:prstGeom prst="rect">
            <a:avLst/>
          </a:prstGeom>
          <a:noFill/>
        </p:spPr>
        <p:txBody>
          <a:bodyPr wrap="square">
            <a:spAutoFit/>
          </a:bodyPr>
          <a:lstStyle/>
          <a:p>
            <a:pPr>
              <a:lnSpc>
                <a:spcPct val="107000"/>
              </a:lnSpc>
              <a:spcAft>
                <a:spcPts val="800"/>
              </a:spcAft>
            </a:pPr>
            <a:r>
              <a:rPr lang="de-AT" sz="2400" u="sng" dirty="0">
                <a:effectLst/>
                <a:latin typeface="Arial" panose="020B0604020202020204" pitchFamily="34" charset="0"/>
                <a:ea typeface="Calibri" panose="020F0502020204030204" pitchFamily="34" charset="0"/>
                <a:cs typeface="Arial" panose="020B0604020202020204" pitchFamily="34" charset="0"/>
              </a:rPr>
              <a:t>Project </a:t>
            </a:r>
            <a:r>
              <a:rPr lang="de-AT" sz="2400" u="sng" dirty="0" err="1">
                <a:effectLst/>
                <a:latin typeface="Arial" panose="020B0604020202020204" pitchFamily="34" charset="0"/>
                <a:ea typeface="Calibri" panose="020F0502020204030204" pitchFamily="34" charset="0"/>
                <a:cs typeface="Arial" panose="020B0604020202020204" pitchFamily="34" charset="0"/>
              </a:rPr>
              <a:t>partnership</a:t>
            </a:r>
            <a:r>
              <a:rPr lang="de-AT" sz="2400" u="sng" dirty="0">
                <a:effectLst/>
                <a:latin typeface="Arial" panose="020B0604020202020204" pitchFamily="34" charset="0"/>
                <a:ea typeface="Calibri" panose="020F0502020204030204" pitchFamily="34" charset="0"/>
                <a:cs typeface="Arial" panose="020B0604020202020204" pitchFamily="34" charset="0"/>
              </a:rPr>
              <a:t>:</a:t>
            </a:r>
            <a:endParaRPr lang="de-AT"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de-DE" sz="2400" dirty="0">
                <a:solidFill>
                  <a:srgbClr val="000A12"/>
                </a:solidFill>
                <a:latin typeface="Arial" panose="020B0604020202020204" pitchFamily="34" charset="0"/>
                <a:cs typeface="Arial" panose="020B0604020202020204" pitchFamily="34" charset="0"/>
              </a:rPr>
              <a:t>The</a:t>
            </a:r>
            <a:r>
              <a:rPr lang="de-DE" sz="2400" b="0" i="0" dirty="0">
                <a:solidFill>
                  <a:srgbClr val="000A12"/>
                </a:solidFill>
                <a:effectLst/>
                <a:latin typeface="Arial" panose="020B0604020202020204" pitchFamily="34" charset="0"/>
                <a:cs typeface="Arial" panose="020B0604020202020204" pitchFamily="34" charset="0"/>
              </a:rPr>
              <a:t> </a:t>
            </a:r>
            <a:r>
              <a:rPr lang="de-DE" sz="2400" b="0" i="0" dirty="0" err="1">
                <a:solidFill>
                  <a:srgbClr val="000A12"/>
                </a:solidFill>
                <a:effectLst/>
                <a:latin typeface="Arial" panose="020B0604020202020204" pitchFamily="34" charset="0"/>
                <a:cs typeface="Arial" panose="020B0604020202020204" pitchFamily="34" charset="0"/>
              </a:rPr>
              <a:t>Platform</a:t>
            </a:r>
            <a:r>
              <a:rPr lang="de-DE" sz="2400" b="0" i="0" dirty="0">
                <a:solidFill>
                  <a:srgbClr val="000A12"/>
                </a:solidFill>
                <a:effectLst/>
                <a:latin typeface="Arial" panose="020B0604020202020204" pitchFamily="34" charset="0"/>
                <a:cs typeface="Arial" panose="020B0604020202020204" pitchFamily="34" charset="0"/>
              </a:rPr>
              <a:t> </a:t>
            </a:r>
            <a:r>
              <a:rPr lang="de-DE" sz="2400" b="0" i="0" dirty="0" err="1">
                <a:solidFill>
                  <a:srgbClr val="000A12"/>
                </a:solidFill>
                <a:effectLst/>
                <a:latin typeface="Arial" panose="020B0604020202020204" pitchFamily="34" charset="0"/>
                <a:cs typeface="Arial" panose="020B0604020202020204" pitchFamily="34" charset="0"/>
              </a:rPr>
              <a:t>Better</a:t>
            </a:r>
            <a:r>
              <a:rPr lang="de-DE" sz="2400" b="0" i="0" dirty="0">
                <a:solidFill>
                  <a:srgbClr val="000A12"/>
                </a:solidFill>
                <a:effectLst/>
                <a:latin typeface="Arial" panose="020B0604020202020204" pitchFamily="34" charset="0"/>
                <a:cs typeface="Arial" panose="020B0604020202020204" pitchFamily="34" charset="0"/>
              </a:rPr>
              <a:t> </a:t>
            </a:r>
            <a:r>
              <a:rPr lang="de-DE" sz="2400" b="0" i="0" dirty="0" err="1">
                <a:solidFill>
                  <a:srgbClr val="000A12"/>
                </a:solidFill>
                <a:effectLst/>
                <a:latin typeface="Arial" panose="020B0604020202020204" pitchFamily="34" charset="0"/>
                <a:cs typeface="Arial" panose="020B0604020202020204" pitchFamily="34" charset="0"/>
              </a:rPr>
              <a:t>linked</a:t>
            </a:r>
            <a:r>
              <a:rPr lang="de-DE" sz="2400" b="0" i="0" dirty="0">
                <a:solidFill>
                  <a:srgbClr val="000A12"/>
                </a:solidFill>
                <a:effectLst/>
                <a:latin typeface="Arial" panose="020B0604020202020204" pitchFamily="34" charset="0"/>
                <a:cs typeface="Arial" panose="020B0604020202020204" pitchFamily="34" charset="0"/>
              </a:rPr>
              <a:t> </a:t>
            </a:r>
            <a:r>
              <a:rPr lang="de-DE" sz="2400" b="0" i="0" dirty="0" err="1">
                <a:solidFill>
                  <a:srgbClr val="000A12"/>
                </a:solidFill>
                <a:effectLst/>
                <a:latin typeface="Arial" panose="020B0604020202020204" pitchFamily="34" charset="0"/>
                <a:cs typeface="Arial" panose="020B0604020202020204" pitchFamily="34" charset="0"/>
              </a:rPr>
              <a:t>is</a:t>
            </a:r>
            <a:r>
              <a:rPr lang="de-DE" sz="2400" b="0" i="0" dirty="0">
                <a:solidFill>
                  <a:srgbClr val="000A12"/>
                </a:solidFill>
                <a:effectLst/>
                <a:latin typeface="Arial" panose="020B0604020202020204" pitchFamily="34" charset="0"/>
                <a:cs typeface="Arial" panose="020B0604020202020204" pitchFamily="34" charset="0"/>
              </a:rPr>
              <a:t> </a:t>
            </a:r>
            <a:r>
              <a:rPr lang="de-DE" sz="2400" b="0" i="0" dirty="0" err="1">
                <a:solidFill>
                  <a:srgbClr val="000A12"/>
                </a:solidFill>
                <a:effectLst/>
                <a:latin typeface="Arial" panose="020B0604020202020204" pitchFamily="34" charset="0"/>
                <a:cs typeface="Arial" panose="020B0604020202020204" pitchFamily="34" charset="0"/>
              </a:rPr>
              <a:t>supported</a:t>
            </a:r>
            <a:r>
              <a:rPr lang="de-DE" sz="2400" b="0" i="0" dirty="0">
                <a:solidFill>
                  <a:srgbClr val="000A12"/>
                </a:solidFill>
                <a:effectLst/>
                <a:latin typeface="Arial" panose="020B0604020202020204" pitchFamily="34" charset="0"/>
                <a:cs typeface="Arial" panose="020B0604020202020204" pitchFamily="34" charset="0"/>
              </a:rPr>
              <a:t> </a:t>
            </a:r>
            <a:r>
              <a:rPr lang="de-DE" sz="2400" b="0" i="0" dirty="0" err="1">
                <a:solidFill>
                  <a:srgbClr val="000A12"/>
                </a:solidFill>
                <a:effectLst/>
                <a:latin typeface="Arial" panose="020B0604020202020204" pitchFamily="34" charset="0"/>
                <a:cs typeface="Arial" panose="020B0604020202020204" pitchFamily="34" charset="0"/>
              </a:rPr>
              <a:t>by</a:t>
            </a:r>
            <a:r>
              <a:rPr lang="de-DE" sz="2400" b="0" i="0" dirty="0">
                <a:solidFill>
                  <a:srgbClr val="000A12"/>
                </a:solidFill>
                <a:effectLst/>
                <a:latin typeface="Arial" panose="020B0604020202020204" pitchFamily="34" charset="0"/>
                <a:cs typeface="Arial" panose="020B0604020202020204" pitchFamily="34" charset="0"/>
              </a:rPr>
              <a:t> </a:t>
            </a:r>
            <a:r>
              <a:rPr lang="de-DE" sz="2400" b="1" i="0" dirty="0">
                <a:solidFill>
                  <a:srgbClr val="000A12"/>
                </a:solidFill>
                <a:effectLst/>
                <a:latin typeface="Arial" panose="020B0604020202020204" pitchFamily="34" charset="0"/>
                <a:cs typeface="Arial" panose="020B0604020202020204" pitchFamily="34" charset="0"/>
              </a:rPr>
              <a:t>FFG-Impact Innovation </a:t>
            </a:r>
            <a:r>
              <a:rPr lang="de-DE" sz="2400" b="0" i="0" dirty="0">
                <a:solidFill>
                  <a:srgbClr val="000A12"/>
                </a:solidFill>
                <a:effectLst/>
                <a:latin typeface="Arial" panose="020B0604020202020204" pitchFamily="34" charset="0"/>
                <a:cs typeface="Arial" panose="020B0604020202020204" pitchFamily="34" charset="0"/>
              </a:rPr>
              <a:t>(Österreichische Forschungsförderungsgesellschaft).</a:t>
            </a:r>
            <a:r>
              <a:rPr lang="de-AT" sz="2400" dirty="0">
                <a:effectLst/>
                <a:latin typeface="Arial" panose="020B0604020202020204" pitchFamily="34" charset="0"/>
                <a:ea typeface="Calibri" panose="020F0502020204030204" pitchFamily="34" charset="0"/>
                <a:cs typeface="Arial" panose="020B0604020202020204" pitchFamily="34" charset="0"/>
              </a:rPr>
              <a:t> (12/21-11/22)</a:t>
            </a:r>
          </a:p>
          <a:p>
            <a:pPr marL="342900" indent="-342900">
              <a:lnSpc>
                <a:spcPct val="107000"/>
              </a:lnSpc>
              <a:spcAft>
                <a:spcPts val="800"/>
              </a:spcAft>
              <a:buFont typeface="Arial" panose="020B0604020202020204" pitchFamily="34" charset="0"/>
              <a:buChar char="•"/>
            </a:pPr>
            <a:r>
              <a:rPr lang="de-AT" sz="2400" dirty="0" err="1">
                <a:effectLst/>
                <a:latin typeface="Arial" panose="020B0604020202020204" pitchFamily="34" charset="0"/>
                <a:ea typeface="Calibri" panose="020F0502020204030204" pitchFamily="34" charset="0"/>
                <a:cs typeface="Arial" panose="020B0604020202020204" pitchFamily="34" charset="0"/>
              </a:rPr>
              <a:t>Platform-development</a:t>
            </a:r>
            <a:r>
              <a:rPr lang="de-AT" sz="2400" dirty="0">
                <a:effectLst/>
                <a:latin typeface="Arial" panose="020B0604020202020204" pitchFamily="34" charset="0"/>
                <a:ea typeface="Calibri" panose="020F0502020204030204" pitchFamily="34" charset="0"/>
                <a:cs typeface="Arial" panose="020B0604020202020204" pitchFamily="34" charset="0"/>
              </a:rPr>
              <a:t> </a:t>
            </a:r>
            <a:r>
              <a:rPr lang="de-AT" sz="2400" dirty="0" err="1">
                <a:effectLst/>
                <a:latin typeface="Arial" panose="020B0604020202020204" pitchFamily="34" charset="0"/>
                <a:ea typeface="Calibri" panose="020F0502020204030204" pitchFamily="34" charset="0"/>
                <a:cs typeface="Arial" panose="020B0604020202020204" pitchFamily="34" charset="0"/>
              </a:rPr>
              <a:t>following</a:t>
            </a:r>
            <a:r>
              <a:rPr lang="de-AT" sz="2400" dirty="0">
                <a:effectLst/>
                <a:latin typeface="Arial" panose="020B0604020202020204" pitchFamily="34" charset="0"/>
                <a:ea typeface="Calibri" panose="020F0502020204030204" pitchFamily="34" charset="0"/>
                <a:cs typeface="Arial" panose="020B0604020202020204" pitchFamily="34" charset="0"/>
              </a:rPr>
              <a:t> Design </a:t>
            </a:r>
            <a:r>
              <a:rPr lang="de-AT" sz="2400" dirty="0" err="1">
                <a:effectLst/>
                <a:latin typeface="Arial" panose="020B0604020202020204" pitchFamily="34" charset="0"/>
                <a:ea typeface="Calibri" panose="020F0502020204030204" pitchFamily="34" charset="0"/>
                <a:cs typeface="Arial" panose="020B0604020202020204" pitchFamily="34" charset="0"/>
              </a:rPr>
              <a:t>Thinking</a:t>
            </a:r>
            <a:r>
              <a:rPr lang="de-AT" sz="2400" dirty="0">
                <a:effectLst/>
                <a:latin typeface="Arial" panose="020B0604020202020204" pitchFamily="34" charset="0"/>
                <a:ea typeface="Calibri" panose="020F0502020204030204" pitchFamily="34" charset="0"/>
                <a:cs typeface="Arial" panose="020B0604020202020204" pitchFamily="34" charset="0"/>
              </a:rPr>
              <a:t> Carola </a:t>
            </a:r>
            <a:r>
              <a:rPr lang="de-AT" sz="2400" dirty="0" err="1">
                <a:effectLst/>
                <a:latin typeface="Arial" panose="020B0604020202020204" pitchFamily="34" charset="0"/>
                <a:ea typeface="Calibri" panose="020F0502020204030204" pitchFamily="34" charset="0"/>
                <a:cs typeface="Arial" panose="020B0604020202020204" pitchFamily="34" charset="0"/>
              </a:rPr>
              <a:t>Wandres</a:t>
            </a:r>
            <a:r>
              <a:rPr lang="de-AT" sz="2400" dirty="0">
                <a:effectLst/>
                <a:latin typeface="Arial" panose="020B0604020202020204" pitchFamily="34" charset="0"/>
                <a:ea typeface="Calibri" panose="020F0502020204030204" pitchFamily="34" charset="0"/>
                <a:cs typeface="Arial" panose="020B0604020202020204" pitchFamily="34" charset="0"/>
              </a:rPr>
              <a:t>, Institut für </a:t>
            </a:r>
            <a:r>
              <a:rPr lang="de-AT" sz="2400" dirty="0" err="1">
                <a:effectLst/>
                <a:latin typeface="Arial" panose="020B0604020202020204" pitchFamily="34" charset="0"/>
                <a:ea typeface="Calibri" panose="020F0502020204030204" pitchFamily="34" charset="0"/>
                <a:cs typeface="Arial" panose="020B0604020202020204" pitchFamily="34" charset="0"/>
              </a:rPr>
              <a:t>Enterpreneurship</a:t>
            </a:r>
            <a:r>
              <a:rPr lang="de-AT" sz="2400" dirty="0">
                <a:effectLst/>
                <a:latin typeface="Arial" panose="020B0604020202020204" pitchFamily="34" charset="0"/>
                <a:ea typeface="Calibri" panose="020F0502020204030204" pitchFamily="34" charset="0"/>
                <a:cs typeface="Arial" panose="020B0604020202020204" pitchFamily="34" charset="0"/>
              </a:rPr>
              <a:t> </a:t>
            </a:r>
            <a:r>
              <a:rPr lang="de-AT" sz="2400" dirty="0">
                <a:latin typeface="Arial" panose="020B0604020202020204" pitchFamily="34" charset="0"/>
                <a:ea typeface="Calibri" panose="020F0502020204030204" pitchFamily="34" charset="0"/>
                <a:cs typeface="Arial" panose="020B0604020202020204" pitchFamily="34" charset="0"/>
              </a:rPr>
              <a:t>&amp; Innovation, </a:t>
            </a:r>
            <a:r>
              <a:rPr lang="de-AT" sz="2400" dirty="0">
                <a:effectLst/>
                <a:latin typeface="Arial" panose="020B0604020202020204" pitchFamily="34" charset="0"/>
                <a:ea typeface="Calibri" panose="020F0502020204030204" pitchFamily="34" charset="0"/>
                <a:cs typeface="Arial" panose="020B0604020202020204" pitchFamily="34" charset="0"/>
              </a:rPr>
              <a:t>Wirtschaftsuniversität Wien, SS 2022</a:t>
            </a:r>
          </a:p>
          <a:p>
            <a:pPr marL="342900" indent="-342900">
              <a:lnSpc>
                <a:spcPct val="107000"/>
              </a:lnSpc>
              <a:spcAft>
                <a:spcPts val="800"/>
              </a:spcAft>
              <a:buFont typeface="Arial" panose="020B0604020202020204" pitchFamily="34" charset="0"/>
              <a:buChar char="•"/>
            </a:pPr>
            <a:r>
              <a:rPr lang="de-AT" sz="2400" dirty="0">
                <a:effectLst/>
                <a:latin typeface="Arial" panose="020B0604020202020204" pitchFamily="34" charset="0"/>
                <a:ea typeface="Calibri" panose="020F0502020204030204" pitchFamily="34" charset="0"/>
                <a:cs typeface="Arial" panose="020B0604020202020204" pitchFamily="34" charset="0"/>
              </a:rPr>
              <a:t>Data </a:t>
            </a:r>
            <a:r>
              <a:rPr lang="de-AT" sz="2400" dirty="0" err="1">
                <a:effectLst/>
                <a:latin typeface="Arial" panose="020B0604020202020204" pitchFamily="34" charset="0"/>
                <a:ea typeface="Calibri" panose="020F0502020204030204" pitchFamily="34" charset="0"/>
                <a:cs typeface="Arial" panose="020B0604020202020204" pitchFamily="34" charset="0"/>
              </a:rPr>
              <a:t>analysis</a:t>
            </a:r>
            <a:r>
              <a:rPr lang="de-AT" sz="2400" dirty="0">
                <a:effectLst/>
                <a:latin typeface="Arial" panose="020B0604020202020204" pitchFamily="34" charset="0"/>
                <a:ea typeface="Calibri" panose="020F0502020204030204" pitchFamily="34" charset="0"/>
                <a:cs typeface="Arial" panose="020B0604020202020204" pitchFamily="34" charset="0"/>
              </a:rPr>
              <a:t> </a:t>
            </a:r>
            <a:r>
              <a:rPr lang="de-AT" sz="2400" dirty="0" err="1">
                <a:effectLst/>
                <a:latin typeface="Arial" panose="020B0604020202020204" pitchFamily="34" charset="0"/>
                <a:ea typeface="Calibri" panose="020F0502020204030204" pitchFamily="34" charset="0"/>
                <a:cs typeface="Arial" panose="020B0604020202020204" pitchFamily="34" charset="0"/>
              </a:rPr>
              <a:t>with</a:t>
            </a:r>
            <a:r>
              <a:rPr lang="de-AT" sz="2400" dirty="0">
                <a:effectLst/>
                <a:latin typeface="Arial" panose="020B0604020202020204" pitchFamily="34" charset="0"/>
                <a:ea typeface="Calibri" panose="020F0502020204030204" pitchFamily="34" charset="0"/>
                <a:cs typeface="Arial" panose="020B0604020202020204" pitchFamily="34" charset="0"/>
              </a:rPr>
              <a:t> NLP, Prof. Ronald Hochreiter, Wirtschaftsuniversität Wien, FIRM </a:t>
            </a:r>
          </a:p>
        </p:txBody>
      </p:sp>
      <p:pic>
        <p:nvPicPr>
          <p:cNvPr id="15" name="Grafik 14">
            <a:extLst>
              <a:ext uri="{FF2B5EF4-FFF2-40B4-BE49-F238E27FC236}">
                <a16:creationId xmlns:a16="http://schemas.microsoft.com/office/drawing/2014/main" id="{12D1C53D-31BA-53E2-9BE0-07B95CF35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6191" y="3429000"/>
            <a:ext cx="3546476" cy="2659857"/>
          </a:xfrm>
          <a:prstGeom prst="rect">
            <a:avLst/>
          </a:prstGeom>
        </p:spPr>
      </p:pic>
      <p:pic>
        <p:nvPicPr>
          <p:cNvPr id="6" name="Grafik 5">
            <a:extLst>
              <a:ext uri="{FF2B5EF4-FFF2-40B4-BE49-F238E27FC236}">
                <a16:creationId xmlns:a16="http://schemas.microsoft.com/office/drawing/2014/main" id="{F92EAEDE-95FB-2178-9229-8AD4A0507E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0156" y="2392364"/>
            <a:ext cx="1352537" cy="769143"/>
          </a:xfrm>
          <a:prstGeom prst="rect">
            <a:avLst/>
          </a:prstGeom>
        </p:spPr>
      </p:pic>
    </p:spTree>
    <p:extLst>
      <p:ext uri="{BB962C8B-B14F-4D97-AF65-F5344CB8AC3E}">
        <p14:creationId xmlns:p14="http://schemas.microsoft.com/office/powerpoint/2010/main" val="1082470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8EE174-99B5-B51B-8E1D-848668938001}"/>
              </a:ext>
            </a:extLst>
          </p:cNvPr>
          <p:cNvSpPr>
            <a:spLocks noGrp="1"/>
          </p:cNvSpPr>
          <p:nvPr>
            <p:ph type="title"/>
          </p:nvPr>
        </p:nvSpPr>
        <p:spPr>
          <a:xfrm>
            <a:off x="824089" y="365125"/>
            <a:ext cx="10529711" cy="1325563"/>
          </a:xfrm>
        </p:spPr>
        <p:txBody>
          <a:bodyPr/>
          <a:lstStyle/>
          <a:p>
            <a:r>
              <a:rPr lang="de-AT" dirty="0">
                <a:latin typeface="Arial" panose="020B0604020202020204" pitchFamily="34" charset="0"/>
                <a:cs typeface="Arial" panose="020B0604020202020204" pitchFamily="34" charset="0"/>
              </a:rPr>
              <a:t>Core </a:t>
            </a:r>
            <a:r>
              <a:rPr lang="de-AT" dirty="0" err="1">
                <a:latin typeface="Arial" panose="020B0604020202020204" pitchFamily="34" charset="0"/>
                <a:cs typeface="Arial" panose="020B0604020202020204" pitchFamily="34" charset="0"/>
              </a:rPr>
              <a:t>team</a:t>
            </a:r>
            <a:endParaRPr lang="de-AT" dirty="0">
              <a:latin typeface="Arial" panose="020B0604020202020204" pitchFamily="34" charset="0"/>
              <a:cs typeface="Arial" panose="020B0604020202020204" pitchFamily="34" charset="0"/>
            </a:endParaRPr>
          </a:p>
        </p:txBody>
      </p:sp>
      <p:pic>
        <p:nvPicPr>
          <p:cNvPr id="15" name="Inhaltsplatzhalter 14">
            <a:extLst>
              <a:ext uri="{FF2B5EF4-FFF2-40B4-BE49-F238E27FC236}">
                <a16:creationId xmlns:a16="http://schemas.microsoft.com/office/drawing/2014/main" id="{C420E15D-7E23-FB9E-58DE-121AA77767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9571" y="444832"/>
            <a:ext cx="2486025" cy="2276475"/>
          </a:xfrm>
        </p:spPr>
      </p:pic>
      <p:sp>
        <p:nvSpPr>
          <p:cNvPr id="4" name="Fußzeilenplatzhalter 3">
            <a:extLst>
              <a:ext uri="{FF2B5EF4-FFF2-40B4-BE49-F238E27FC236}">
                <a16:creationId xmlns:a16="http://schemas.microsoft.com/office/drawing/2014/main" id="{A02A7A59-A586-E12F-9A44-461912173ADA}"/>
              </a:ext>
            </a:extLst>
          </p:cNvPr>
          <p:cNvSpPr>
            <a:spLocks noGrp="1"/>
          </p:cNvSpPr>
          <p:nvPr>
            <p:ph type="ftr" sz="quarter" idx="11"/>
          </p:nvPr>
        </p:nvSpPr>
        <p:spPr/>
        <p:txBody>
          <a:bodyPr/>
          <a:lstStyle/>
          <a:p>
            <a:r>
              <a:rPr lang="de-AT"/>
              <a:t>©Better linked/Corinna Häsele</a:t>
            </a:r>
          </a:p>
        </p:txBody>
      </p:sp>
      <p:sp>
        <p:nvSpPr>
          <p:cNvPr id="5" name="Foliennummernplatzhalter 4">
            <a:extLst>
              <a:ext uri="{FF2B5EF4-FFF2-40B4-BE49-F238E27FC236}">
                <a16:creationId xmlns:a16="http://schemas.microsoft.com/office/drawing/2014/main" id="{D7C282F8-DCC6-54ED-9EA2-3F0CE9062391}"/>
              </a:ext>
            </a:extLst>
          </p:cNvPr>
          <p:cNvSpPr>
            <a:spLocks noGrp="1"/>
          </p:cNvSpPr>
          <p:nvPr>
            <p:ph type="sldNum" sz="quarter" idx="12"/>
          </p:nvPr>
        </p:nvSpPr>
        <p:spPr/>
        <p:txBody>
          <a:bodyPr/>
          <a:lstStyle/>
          <a:p>
            <a:fld id="{08E348F0-1BAD-4A47-BAEB-66CDABDD3426}" type="slidenum">
              <a:rPr lang="de-AT" smtClean="0"/>
              <a:t>8</a:t>
            </a:fld>
            <a:endParaRPr lang="de-AT"/>
          </a:p>
        </p:txBody>
      </p:sp>
      <p:pic>
        <p:nvPicPr>
          <p:cNvPr id="7" name="Grafik 6">
            <a:extLst>
              <a:ext uri="{FF2B5EF4-FFF2-40B4-BE49-F238E27FC236}">
                <a16:creationId xmlns:a16="http://schemas.microsoft.com/office/drawing/2014/main" id="{B16016FB-6134-7D94-215C-FD4AA21BA5D4}"/>
              </a:ext>
            </a:extLst>
          </p:cNvPr>
          <p:cNvPicPr>
            <a:picLocks noChangeAspect="1"/>
          </p:cNvPicPr>
          <p:nvPr/>
        </p:nvPicPr>
        <p:blipFill>
          <a:blip r:embed="rId3"/>
          <a:stretch>
            <a:fillRect/>
          </a:stretch>
        </p:blipFill>
        <p:spPr>
          <a:xfrm>
            <a:off x="2277178" y="1453115"/>
            <a:ext cx="1912786" cy="2194750"/>
          </a:xfrm>
          <a:prstGeom prst="rect">
            <a:avLst/>
          </a:prstGeom>
        </p:spPr>
      </p:pic>
      <p:pic>
        <p:nvPicPr>
          <p:cNvPr id="9" name="Grafik 8">
            <a:extLst>
              <a:ext uri="{FF2B5EF4-FFF2-40B4-BE49-F238E27FC236}">
                <a16:creationId xmlns:a16="http://schemas.microsoft.com/office/drawing/2014/main" id="{9A73A802-6C60-FA2E-A128-EE408FD280C9}"/>
              </a:ext>
            </a:extLst>
          </p:cNvPr>
          <p:cNvPicPr>
            <a:picLocks noChangeAspect="1"/>
          </p:cNvPicPr>
          <p:nvPr/>
        </p:nvPicPr>
        <p:blipFill>
          <a:blip r:embed="rId4"/>
          <a:stretch>
            <a:fillRect/>
          </a:stretch>
        </p:blipFill>
        <p:spPr>
          <a:xfrm>
            <a:off x="3053206" y="4296616"/>
            <a:ext cx="1905165" cy="2133785"/>
          </a:xfrm>
          <a:prstGeom prst="rect">
            <a:avLst/>
          </a:prstGeom>
        </p:spPr>
      </p:pic>
      <p:pic>
        <p:nvPicPr>
          <p:cNvPr id="11" name="Grafik 10">
            <a:extLst>
              <a:ext uri="{FF2B5EF4-FFF2-40B4-BE49-F238E27FC236}">
                <a16:creationId xmlns:a16="http://schemas.microsoft.com/office/drawing/2014/main" id="{0EB49D54-8FA5-25C3-53D4-554E8F4589B1}"/>
              </a:ext>
            </a:extLst>
          </p:cNvPr>
          <p:cNvPicPr>
            <a:picLocks noChangeAspect="1"/>
          </p:cNvPicPr>
          <p:nvPr/>
        </p:nvPicPr>
        <p:blipFill>
          <a:blip r:embed="rId5"/>
          <a:stretch>
            <a:fillRect/>
          </a:stretch>
        </p:blipFill>
        <p:spPr>
          <a:xfrm>
            <a:off x="1387039" y="3286341"/>
            <a:ext cx="1889924" cy="2118544"/>
          </a:xfrm>
          <a:prstGeom prst="rect">
            <a:avLst/>
          </a:prstGeom>
        </p:spPr>
      </p:pic>
      <p:pic>
        <p:nvPicPr>
          <p:cNvPr id="13" name="Grafik 12">
            <a:extLst>
              <a:ext uri="{FF2B5EF4-FFF2-40B4-BE49-F238E27FC236}">
                <a16:creationId xmlns:a16="http://schemas.microsoft.com/office/drawing/2014/main" id="{7C547565-D767-D19F-96E6-8867A82C888A}"/>
              </a:ext>
            </a:extLst>
          </p:cNvPr>
          <p:cNvPicPr>
            <a:picLocks noChangeAspect="1"/>
          </p:cNvPicPr>
          <p:nvPr/>
        </p:nvPicPr>
        <p:blipFill>
          <a:blip r:embed="rId6"/>
          <a:stretch>
            <a:fillRect/>
          </a:stretch>
        </p:blipFill>
        <p:spPr>
          <a:xfrm>
            <a:off x="4697029" y="2128001"/>
            <a:ext cx="1882303" cy="2217612"/>
          </a:xfrm>
          <a:prstGeom prst="rect">
            <a:avLst/>
          </a:prstGeom>
        </p:spPr>
      </p:pic>
      <p:sp>
        <p:nvSpPr>
          <p:cNvPr id="16" name="Textfeld 15">
            <a:extLst>
              <a:ext uri="{FF2B5EF4-FFF2-40B4-BE49-F238E27FC236}">
                <a16:creationId xmlns:a16="http://schemas.microsoft.com/office/drawing/2014/main" id="{87FA56A5-8CB3-A3FA-BFEA-6014051A99A6}"/>
              </a:ext>
            </a:extLst>
          </p:cNvPr>
          <p:cNvSpPr txBox="1"/>
          <p:nvPr/>
        </p:nvSpPr>
        <p:spPr>
          <a:xfrm>
            <a:off x="8002037" y="2768092"/>
            <a:ext cx="3457222" cy="1077218"/>
          </a:xfrm>
          <a:prstGeom prst="rect">
            <a:avLst/>
          </a:prstGeom>
          <a:noFill/>
        </p:spPr>
        <p:txBody>
          <a:bodyPr wrap="square" rtlCol="0">
            <a:spAutoFit/>
          </a:bodyPr>
          <a:lstStyle/>
          <a:p>
            <a:r>
              <a:rPr lang="de-DE" sz="1600" b="1" dirty="0">
                <a:latin typeface="Arial" panose="020B0604020202020204" pitchFamily="34" charset="0"/>
                <a:cs typeface="Arial" panose="020B0604020202020204" pitchFamily="34" charset="0"/>
              </a:rPr>
              <a:t>Cornelia Perron Consulting</a:t>
            </a:r>
          </a:p>
          <a:p>
            <a:r>
              <a:rPr lang="de-DE" sz="1600" b="1" dirty="0">
                <a:latin typeface="Arial" panose="020B0604020202020204" pitchFamily="34" charset="0"/>
                <a:cs typeface="Arial" panose="020B0604020202020204" pitchFamily="34" charset="0"/>
              </a:rPr>
              <a:t>External </a:t>
            </a:r>
            <a:r>
              <a:rPr lang="de-DE" sz="1600" b="1" dirty="0" err="1">
                <a:latin typeface="Arial" panose="020B0604020202020204" pitchFamily="34" charset="0"/>
                <a:cs typeface="Arial" panose="020B0604020202020204" pitchFamily="34" charset="0"/>
              </a:rPr>
              <a:t>data</a:t>
            </a:r>
            <a:r>
              <a:rPr lang="de-DE" sz="1600" b="1" dirty="0">
                <a:latin typeface="Arial" panose="020B0604020202020204" pitchFamily="34" charset="0"/>
                <a:cs typeface="Arial" panose="020B0604020202020204" pitchFamily="34" charset="0"/>
              </a:rPr>
              <a:t> </a:t>
            </a:r>
            <a:r>
              <a:rPr lang="de-DE" sz="1600" b="1" dirty="0" err="1">
                <a:latin typeface="Arial" panose="020B0604020202020204" pitchFamily="34" charset="0"/>
                <a:cs typeface="Arial" panose="020B0604020202020204" pitchFamily="34" charset="0"/>
              </a:rPr>
              <a:t>security</a:t>
            </a:r>
            <a:r>
              <a:rPr lang="de-DE" sz="1600" b="1" dirty="0">
                <a:latin typeface="Arial" panose="020B0604020202020204" pitchFamily="34" charset="0"/>
                <a:cs typeface="Arial" panose="020B0604020202020204" pitchFamily="34" charset="0"/>
              </a:rPr>
              <a:t> </a:t>
            </a:r>
            <a:r>
              <a:rPr lang="de-DE" sz="1600" b="1" dirty="0" err="1">
                <a:latin typeface="Arial" panose="020B0604020202020204" pitchFamily="34" charset="0"/>
                <a:cs typeface="Arial" panose="020B0604020202020204" pitchFamily="34" charset="0"/>
              </a:rPr>
              <a:t>advisor</a:t>
            </a:r>
            <a:r>
              <a:rPr lang="de-DE" sz="1600" b="1" dirty="0">
                <a:latin typeface="Arial" panose="020B0604020202020204" pitchFamily="34" charset="0"/>
                <a:cs typeface="Arial" panose="020B0604020202020204" pitchFamily="34" charset="0"/>
              </a:rPr>
              <a:t>/ </a:t>
            </a:r>
          </a:p>
          <a:p>
            <a:r>
              <a:rPr lang="de-DE" sz="1600" b="1" dirty="0">
                <a:latin typeface="Arial" panose="020B0604020202020204" pitchFamily="34" charset="0"/>
                <a:cs typeface="Arial" panose="020B0604020202020204" pitchFamily="34" charset="0"/>
              </a:rPr>
              <a:t>Data </a:t>
            </a:r>
            <a:r>
              <a:rPr lang="de-DE" sz="1600" b="1" dirty="0" err="1">
                <a:latin typeface="Arial" panose="020B0604020202020204" pitchFamily="34" charset="0"/>
                <a:cs typeface="Arial" panose="020B0604020202020204" pitchFamily="34" charset="0"/>
              </a:rPr>
              <a:t>security</a:t>
            </a:r>
            <a:r>
              <a:rPr lang="de-DE" sz="1600" b="1" dirty="0">
                <a:latin typeface="Arial" panose="020B0604020202020204" pitchFamily="34" charset="0"/>
                <a:cs typeface="Arial" panose="020B0604020202020204" pitchFamily="34" charset="0"/>
              </a:rPr>
              <a:t> </a:t>
            </a:r>
            <a:r>
              <a:rPr lang="de-DE" sz="1600" b="1" dirty="0" err="1">
                <a:latin typeface="Arial" panose="020B0604020202020204" pitchFamily="34" charset="0"/>
                <a:cs typeface="Arial" panose="020B0604020202020204" pitchFamily="34" charset="0"/>
              </a:rPr>
              <a:t>consultant</a:t>
            </a:r>
            <a:endParaRPr lang="de-DE" sz="1600" b="1"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sp>
        <p:nvSpPr>
          <p:cNvPr id="21" name="Textfeld 20">
            <a:extLst>
              <a:ext uri="{FF2B5EF4-FFF2-40B4-BE49-F238E27FC236}">
                <a16:creationId xmlns:a16="http://schemas.microsoft.com/office/drawing/2014/main" id="{05F86888-2B86-4AFB-229D-F6C821D2DBD5}"/>
              </a:ext>
            </a:extLst>
          </p:cNvPr>
          <p:cNvSpPr txBox="1"/>
          <p:nvPr/>
        </p:nvSpPr>
        <p:spPr>
          <a:xfrm>
            <a:off x="7347739" y="4155129"/>
            <a:ext cx="3457222" cy="1077218"/>
          </a:xfrm>
          <a:prstGeom prst="rect">
            <a:avLst/>
          </a:prstGeom>
          <a:noFill/>
        </p:spPr>
        <p:txBody>
          <a:bodyPr wrap="square" rtlCol="0">
            <a:spAutoFit/>
          </a:bodyPr>
          <a:lstStyle/>
          <a:p>
            <a:r>
              <a:rPr lang="de-DE" sz="1600" b="1" dirty="0">
                <a:latin typeface="Arial" panose="020B0604020202020204" pitchFamily="34" charset="0"/>
                <a:cs typeface="Arial" panose="020B0604020202020204" pitchFamily="34" charset="0"/>
              </a:rPr>
              <a:t>Philip </a:t>
            </a:r>
            <a:r>
              <a:rPr lang="de-DE" sz="1600" b="1" dirty="0" err="1">
                <a:latin typeface="Arial" panose="020B0604020202020204" pitchFamily="34" charset="0"/>
                <a:cs typeface="Arial" panose="020B0604020202020204" pitchFamily="34" charset="0"/>
              </a:rPr>
              <a:t>Toblier</a:t>
            </a:r>
            <a:endParaRPr lang="de-DE" sz="1600" b="1" dirty="0">
              <a:latin typeface="Arial" panose="020B0604020202020204" pitchFamily="34" charset="0"/>
              <a:cs typeface="Arial" panose="020B0604020202020204" pitchFamily="34" charset="0"/>
            </a:endParaRPr>
          </a:p>
          <a:p>
            <a:r>
              <a:rPr lang="de-DE" sz="1600" b="1" dirty="0">
                <a:latin typeface="Arial" panose="020B0604020202020204" pitchFamily="34" charset="0"/>
                <a:cs typeface="Arial" panose="020B0604020202020204" pitchFamily="34" charset="0"/>
              </a:rPr>
              <a:t>Shift11</a:t>
            </a:r>
          </a:p>
          <a:p>
            <a:r>
              <a:rPr lang="de-DE" sz="1600" b="1" dirty="0" err="1">
                <a:latin typeface="Arial" panose="020B0604020202020204" pitchFamily="34" charset="0"/>
                <a:cs typeface="Arial" panose="020B0604020202020204" pitchFamily="34" charset="0"/>
              </a:rPr>
              <a:t>Prototyping</a:t>
            </a:r>
            <a:endParaRPr lang="de-DE" sz="1600" b="1"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sp>
        <p:nvSpPr>
          <p:cNvPr id="22" name="Textfeld 21">
            <a:extLst>
              <a:ext uri="{FF2B5EF4-FFF2-40B4-BE49-F238E27FC236}">
                <a16:creationId xmlns:a16="http://schemas.microsoft.com/office/drawing/2014/main" id="{46953B14-D71D-D8E9-3A88-47E439FE0B0C}"/>
              </a:ext>
            </a:extLst>
          </p:cNvPr>
          <p:cNvSpPr txBox="1"/>
          <p:nvPr/>
        </p:nvSpPr>
        <p:spPr>
          <a:xfrm>
            <a:off x="548567" y="2109875"/>
            <a:ext cx="3457222" cy="1077218"/>
          </a:xfrm>
          <a:prstGeom prst="rect">
            <a:avLst/>
          </a:prstGeom>
          <a:noFill/>
        </p:spPr>
        <p:txBody>
          <a:bodyPr wrap="square" rtlCol="0">
            <a:spAutoFit/>
          </a:bodyPr>
          <a:lstStyle/>
          <a:p>
            <a:r>
              <a:rPr lang="de-DE" sz="1600" b="1" dirty="0" err="1">
                <a:latin typeface="Arial" panose="020B0604020202020204" pitchFamily="34" charset="0"/>
                <a:cs typeface="Arial" panose="020B0604020202020204" pitchFamily="34" charset="0"/>
              </a:rPr>
              <a:t>Programming</a:t>
            </a:r>
            <a:r>
              <a:rPr lang="de-DE" sz="1600" b="1" dirty="0">
                <a:latin typeface="Arial" panose="020B0604020202020204" pitchFamily="34" charset="0"/>
                <a:cs typeface="Arial" panose="020B0604020202020204" pitchFamily="34" charset="0"/>
              </a:rPr>
              <a:t>/ </a:t>
            </a:r>
          </a:p>
          <a:p>
            <a:r>
              <a:rPr lang="de-DE" sz="1600" b="1" dirty="0">
                <a:latin typeface="Arial" panose="020B0604020202020204" pitchFamily="34" charset="0"/>
                <a:cs typeface="Arial" panose="020B0604020202020204" pitchFamily="34" charset="0"/>
              </a:rPr>
              <a:t>Design</a:t>
            </a:r>
          </a:p>
          <a:p>
            <a:r>
              <a:rPr lang="de-DE" sz="1600" b="1" dirty="0" err="1">
                <a:latin typeface="Arial" panose="020B0604020202020204" pitchFamily="34" charset="0"/>
                <a:cs typeface="Arial" panose="020B0604020202020204" pitchFamily="34" charset="0"/>
              </a:rPr>
              <a:t>Rrota</a:t>
            </a:r>
            <a:endParaRPr lang="de-DE" sz="1600" b="1"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pic>
        <p:nvPicPr>
          <p:cNvPr id="24" name="Grafik 23">
            <a:extLst>
              <a:ext uri="{FF2B5EF4-FFF2-40B4-BE49-F238E27FC236}">
                <a16:creationId xmlns:a16="http://schemas.microsoft.com/office/drawing/2014/main" id="{E9127D02-44F5-DC9C-0032-C62271528BA4}"/>
              </a:ext>
            </a:extLst>
          </p:cNvPr>
          <p:cNvPicPr>
            <a:picLocks noChangeAspect="1"/>
          </p:cNvPicPr>
          <p:nvPr/>
        </p:nvPicPr>
        <p:blipFill>
          <a:blip r:embed="rId7"/>
          <a:stretch>
            <a:fillRect/>
          </a:stretch>
        </p:blipFill>
        <p:spPr>
          <a:xfrm>
            <a:off x="8955124" y="3845310"/>
            <a:ext cx="2703136" cy="3036399"/>
          </a:xfrm>
          <a:prstGeom prst="rect">
            <a:avLst/>
          </a:prstGeom>
        </p:spPr>
      </p:pic>
    </p:spTree>
    <p:extLst>
      <p:ext uri="{BB962C8B-B14F-4D97-AF65-F5344CB8AC3E}">
        <p14:creationId xmlns:p14="http://schemas.microsoft.com/office/powerpoint/2010/main" val="155238861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725</Words>
  <Application>Microsoft Office PowerPoint</Application>
  <PresentationFormat>Breitbild</PresentationFormat>
  <Paragraphs>88</Paragraphs>
  <Slides>8</Slides>
  <Notes>6</Notes>
  <HiddenSlides>1</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Calibri Light</vt:lpstr>
      <vt:lpstr>Office</vt:lpstr>
      <vt:lpstr>Measuring data-driven changes</vt:lpstr>
      <vt:lpstr>Stress.Performance.Platform</vt:lpstr>
      <vt:lpstr>Fact based evaluation</vt:lpstr>
      <vt:lpstr>Transformation and Change</vt:lpstr>
      <vt:lpstr>Project increase efficiency:</vt:lpstr>
      <vt:lpstr>Was würden Sie in der Situation tun?</vt:lpstr>
      <vt:lpstr>Network</vt:lpstr>
      <vt:lpstr>Core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Rainer Bolebruch</dc:creator>
  <cp:lastModifiedBy>Rainer Bolebruch</cp:lastModifiedBy>
  <cp:revision>70</cp:revision>
  <cp:lastPrinted>2022-09-27T11:48:40Z</cp:lastPrinted>
  <dcterms:created xsi:type="dcterms:W3CDTF">2022-02-25T12:49:27Z</dcterms:created>
  <dcterms:modified xsi:type="dcterms:W3CDTF">2023-01-13T13:37:25Z</dcterms:modified>
</cp:coreProperties>
</file>